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6">
  <p:sldMasterIdLst>
    <p:sldMasterId id="2147483648" r:id="rId1"/>
  </p:sldMasterIdLst>
  <p:notesMasterIdLst>
    <p:notesMasterId r:id="rId24"/>
  </p:notesMasterIdLst>
  <p:handoutMasterIdLst>
    <p:handoutMasterId r:id="rId25"/>
  </p:handoutMasterIdLst>
  <p:sldIdLst>
    <p:sldId id="457" r:id="rId2"/>
    <p:sldId id="456" r:id="rId3"/>
    <p:sldId id="458" r:id="rId4"/>
    <p:sldId id="462" r:id="rId5"/>
    <p:sldId id="390" r:id="rId6"/>
    <p:sldId id="435" r:id="rId7"/>
    <p:sldId id="438" r:id="rId8"/>
    <p:sldId id="439" r:id="rId9"/>
    <p:sldId id="441" r:id="rId10"/>
    <p:sldId id="443" r:id="rId11"/>
    <p:sldId id="445" r:id="rId12"/>
    <p:sldId id="447" r:id="rId13"/>
    <p:sldId id="449" r:id="rId14"/>
    <p:sldId id="451" r:id="rId15"/>
    <p:sldId id="453" r:id="rId16"/>
    <p:sldId id="455" r:id="rId17"/>
    <p:sldId id="463" r:id="rId18"/>
    <p:sldId id="459" r:id="rId19"/>
    <p:sldId id="460" r:id="rId20"/>
    <p:sldId id="465" r:id="rId21"/>
    <p:sldId id="412" r:id="rId22"/>
    <p:sldId id="321" r:id="rId23"/>
  </p:sldIdLst>
  <p:sldSz cx="12192000" cy="6858000"/>
  <p:notesSz cx="9296400" cy="7010400"/>
  <p:defaultTextStyle>
    <a:defPPr>
      <a:defRPr lang="e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Utilisateur" initials="U" lastIdx="0" clrIdx="0">
    <p:extLst>
      <p:ext uri="{19B8F6BF-5375-455C-9EA6-DF929625EA0E}">
        <p15:presenceInfo xmlns:p15="http://schemas.microsoft.com/office/powerpoint/2012/main" userId="Utilisateu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7B4"/>
    <a:srgbClr val="1E468B"/>
    <a:srgbClr val="A6300C"/>
    <a:srgbClr val="EDEDED"/>
    <a:srgbClr val="5F7501"/>
    <a:srgbClr val="E8E5D7"/>
    <a:srgbClr val="87A801"/>
    <a:srgbClr val="FFA34F"/>
    <a:srgbClr val="FE852A"/>
    <a:srgbClr val="FEA76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E8B1032C-EA38-4F05-BA0D-38AFFFC7BED3}" styleName="Style léger 3 - Accentuation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12C8C85-51F0-491E-9774-3900AFEF0FD7}" styleName="Style léger 2 - Accentuation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16D9F66E-5EB9-4882-86FB-DCBF35E3C3E4}" styleName="Style moyen 4 - Accentuation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BDBED569-4797-4DF1-A0F4-6AAB3CD982D8}" styleName="Style léger 3 - Accentuation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22838BEF-8BB2-4498-84A7-C5851F593DF1}" styleName="Style moyen 4 - Accentuation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75" autoAdjust="0"/>
    <p:restoredTop sz="94660"/>
  </p:normalViewPr>
  <p:slideViewPr>
    <p:cSldViewPr snapToGrid="0">
      <p:cViewPr varScale="1">
        <p:scale>
          <a:sx n="71" d="100"/>
          <a:sy n="71" d="100"/>
        </p:scale>
        <p:origin x="576" y="7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97" d="100"/>
        <a:sy n="97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1" y="2"/>
            <a:ext cx="4029453" cy="35197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5264776" y="2"/>
            <a:ext cx="4029453" cy="35197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762197-544E-49FB-8DCD-47F20340C752}" type="datetimeFigureOut">
              <a:rPr lang="fr-FR" smtClean="0"/>
              <a:t>04/12/2024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1" y="6658424"/>
            <a:ext cx="4029453" cy="35197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5264776" y="6658424"/>
            <a:ext cx="4029453" cy="35197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6F87B15-2600-4FE7-B555-42B96808C33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7157950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1" y="2"/>
            <a:ext cx="4029453" cy="35197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5264776" y="2"/>
            <a:ext cx="4029453" cy="35197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8F960B-FF25-416F-9589-CAAAA69880D9}" type="datetimeFigureOut">
              <a:rPr lang="fr-FR" smtClean="0"/>
              <a:t>04/12/2024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546350" y="876300"/>
            <a:ext cx="4203700" cy="2365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929207" y="3374051"/>
            <a:ext cx="7437988" cy="275977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1" y="6658424"/>
            <a:ext cx="4029453" cy="35197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5264776" y="6658424"/>
            <a:ext cx="4029453" cy="35197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6C6ACB-19A6-4ED8-8B9F-CCF52825C02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952221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B8A38-A2B2-4D64-93E7-EA96FA1C8190}" type="datetime1">
              <a:rPr lang="fr-FR" smtClean="0"/>
              <a:t>04/12/2024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36A68-C23E-4F47-925F-79F98391A9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854691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FDA65-442E-455B-9AB4-0393FAC3C1D3}" type="datetime1">
              <a:rPr lang="fr-FR" smtClean="0"/>
              <a:t>04/12/2024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36A68-C23E-4F47-925F-79F98391A9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683305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0BE98-23EE-458A-B8E8-987E91FB698C}" type="datetime1">
              <a:rPr lang="fr-FR" smtClean="0"/>
              <a:t>04/12/2024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36A68-C23E-4F47-925F-79F98391A9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124003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E8429-D36A-4050-AB7C-7D559C7615C6}" type="datetime1">
              <a:rPr lang="fr-FR" smtClean="0"/>
              <a:t>04/12/2024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36A68-C23E-4F47-925F-79F98391A9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885088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F3B63-4CC4-4225-B073-84D30E25C8EF}" type="datetime1">
              <a:rPr lang="fr-FR" smtClean="0"/>
              <a:t>04/12/2024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36A68-C23E-4F47-925F-79F98391A9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549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0EC32-AD6E-4C73-8DDB-652191FD2515}" type="datetime1">
              <a:rPr lang="fr-FR" smtClean="0"/>
              <a:t>04/12/2024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36A68-C23E-4F47-925F-79F98391A9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448035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A99F-0DA7-46FE-A035-9BB14A5C1B37}" type="datetime1">
              <a:rPr lang="fr-FR" smtClean="0"/>
              <a:t>04/12/2024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36A68-C23E-4F47-925F-79F98391A9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116487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715B3-85F6-45FD-9015-00EBFE117F99}" type="datetime1">
              <a:rPr lang="fr-FR" smtClean="0"/>
              <a:t>04/12/2024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36A68-C23E-4F47-925F-79F98391A9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863121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97E451-F13A-4A10-B0F8-F18106DFFA29}" type="datetime1">
              <a:rPr lang="fr-FR" smtClean="0"/>
              <a:t>04/12/2024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36A68-C23E-4F47-925F-79F98391A9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194181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E7719-EC1B-45CE-91F7-80195C8C4051}" type="datetime1">
              <a:rPr lang="fr-FR" smtClean="0"/>
              <a:t>04/12/2024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36A68-C23E-4F47-925F-79F98391A9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226273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A71D8-42CB-4A06-8391-E8ABC33DE90C}" type="datetime1">
              <a:rPr lang="fr-FR" smtClean="0"/>
              <a:t>04/12/2024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36A68-C23E-4F47-925F-79F98391A9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739493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B83ED2-0D40-4622-8ADA-F46E370E81B9}" type="datetime1">
              <a:rPr lang="fr-FR" smtClean="0"/>
              <a:t>04/12/2024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536A68-C23E-4F47-925F-79F98391A95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235935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25E54A5-8A68-4F9E-A3A3-EFF3E25A7C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766218"/>
            <a:ext cx="10515600" cy="1325563"/>
          </a:xfrm>
        </p:spPr>
        <p:txBody>
          <a:bodyPr/>
          <a:lstStyle/>
          <a:p>
            <a:pPr algn="ctr"/>
            <a:r>
              <a:rPr lang="en-US" b="1" dirty="0">
                <a:solidFill>
                  <a:schemeClr val="accent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PROJETS PRIORITAIRES EN QUETE DE FINANCEMENT</a:t>
            </a: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B0E13B2-E9C3-4F30-BF71-72EFB00BCB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886978"/>
            <a:ext cx="10013576" cy="1325564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Monsieur Audace NIYONZIMA,</a:t>
            </a:r>
          </a:p>
          <a:p>
            <a:pPr marL="0" indent="0">
              <a:buNone/>
            </a:pPr>
            <a:r>
              <a:rPr lang="fr-FR" dirty="0"/>
              <a:t>Ministre des Finances, du Budget et de la Planification Economique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1A86D89C-FDEB-48A0-BFF8-723242E4F9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36A68-C23E-4F47-925F-79F98391A956}" type="slidenum">
              <a:rPr lang="fr-FR" smtClean="0"/>
              <a:t>1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8359020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089594" y="1437253"/>
            <a:ext cx="10420296" cy="377359"/>
          </a:xfrm>
        </p:spPr>
        <p:txBody>
          <a:bodyPr>
            <a:noAutofit/>
          </a:bodyPr>
          <a:lstStyle/>
          <a:p>
            <a:pPr algn="ctr"/>
            <a:r>
              <a:rPr lang="en-US" sz="2800" b="1" kern="0" dirty="0">
                <a:solidFill>
                  <a:schemeClr val="accent1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</a:rPr>
              <a:t>NOUVELLES TECHNOLOGIES /TIC (1/1)</a:t>
            </a:r>
            <a:endParaRPr lang="en" sz="2800" b="1" dirty="0">
              <a:solidFill>
                <a:schemeClr val="accent1"/>
              </a:solidFill>
            </a:endParaRPr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>
          <a:xfrm>
            <a:off x="289983" y="2150773"/>
            <a:ext cx="11786271" cy="4129003"/>
          </a:xfrm>
        </p:spPr>
        <p:txBody>
          <a:bodyPr>
            <a:normAutofit/>
          </a:bodyPr>
          <a:lstStyle/>
          <a:p>
            <a:pPr algn="just"/>
            <a:endParaRPr lang="fr-FR" dirty="0"/>
          </a:p>
          <a:p>
            <a:pPr marL="128016" lvl="1" indent="0" algn="just">
              <a:buNone/>
            </a:pPr>
            <a:endParaRPr lang="fr-FR" sz="8000" b="1" dirty="0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F9DB9664-3266-FE02-6493-C95D4357827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8100258"/>
              </p:ext>
            </p:extLst>
          </p:nvPr>
        </p:nvGraphicFramePr>
        <p:xfrm>
          <a:off x="192259" y="2121193"/>
          <a:ext cx="11709757" cy="444026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8174">
                  <a:extLst>
                    <a:ext uri="{9D8B030D-6E8A-4147-A177-3AD203B41FA5}">
                      <a16:colId xmlns:a16="http://schemas.microsoft.com/office/drawing/2014/main" val="2910162145"/>
                    </a:ext>
                  </a:extLst>
                </a:gridCol>
                <a:gridCol w="6079344">
                  <a:extLst>
                    <a:ext uri="{9D8B030D-6E8A-4147-A177-3AD203B41FA5}">
                      <a16:colId xmlns:a16="http://schemas.microsoft.com/office/drawing/2014/main" val="2271353936"/>
                    </a:ext>
                  </a:extLst>
                </a:gridCol>
                <a:gridCol w="2589028">
                  <a:extLst>
                    <a:ext uri="{9D8B030D-6E8A-4147-A177-3AD203B41FA5}">
                      <a16:colId xmlns:a16="http://schemas.microsoft.com/office/drawing/2014/main" val="1219329590"/>
                    </a:ext>
                  </a:extLst>
                </a:gridCol>
                <a:gridCol w="2593211">
                  <a:extLst>
                    <a:ext uri="{9D8B030D-6E8A-4147-A177-3AD203B41FA5}">
                      <a16:colId xmlns:a16="http://schemas.microsoft.com/office/drawing/2014/main" val="2953751058"/>
                    </a:ext>
                  </a:extLst>
                </a:gridCol>
              </a:tblGrid>
              <a:tr h="123550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N°</a:t>
                      </a:r>
                      <a:endParaRPr lang="en-US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Titre</a:t>
                      </a:r>
                      <a:r>
                        <a:rPr lang="en-US" sz="1600" b="1" kern="0" baseline="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du projet</a:t>
                      </a:r>
                      <a:endParaRPr lang="en-US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Coût estimatif</a:t>
                      </a:r>
                      <a:r>
                        <a:rPr lang="en-US" sz="1600" b="1" kern="0" baseline="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="1" kern="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(en million</a:t>
                      </a:r>
                      <a:r>
                        <a:rPr lang="en-US" sz="1600" b="1" kern="0" baseline="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="1" kern="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USD)</a:t>
                      </a:r>
                      <a:endParaRPr lang="en-US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Auteur</a:t>
                      </a:r>
                      <a:r>
                        <a:rPr lang="en-US" sz="1600" b="1" kern="0" baseline="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de l’étude de faisabilité</a:t>
                      </a:r>
                      <a:endParaRPr lang="en-US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366850527"/>
                  </a:ext>
                </a:extLst>
              </a:tr>
              <a:tr h="631834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21</a:t>
                      </a:r>
                      <a:endParaRPr lang="en-US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600" kern="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DIGITALISATION DES SERVICES DE L’ETAT CIVIL</a:t>
                      </a:r>
                      <a:endParaRPr lang="en-US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59,8</a:t>
                      </a:r>
                      <a:endParaRPr lang="en-US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SOFRECOM , 2024</a:t>
                      </a:r>
                      <a:endParaRPr lang="en-US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09214863"/>
                  </a:ext>
                </a:extLst>
              </a:tr>
              <a:tr h="771725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22</a:t>
                      </a:r>
                      <a:endParaRPr lang="en-US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fr-FR" sz="1600" kern="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DIGITALISATION DES SERVICES DE LA JUSTICE</a:t>
                      </a:r>
                      <a:endParaRPr lang="en-US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6,9</a:t>
                      </a:r>
                      <a:endParaRPr lang="en-US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ST2i International– GROUPE STUDI, 2022</a:t>
                      </a:r>
                      <a:endParaRPr lang="en-US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736330030"/>
                  </a:ext>
                </a:extLst>
              </a:tr>
              <a:tr h="1801201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22</a:t>
                      </a:r>
                      <a:endParaRPr lang="en-US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600" kern="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AMELIORATION DE LA SECURISATION FONCIERE</a:t>
                      </a:r>
                      <a:endParaRPr lang="en-US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25,9</a:t>
                      </a:r>
                      <a:endParaRPr lang="en-US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600" kern="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Banque Mondiale (2017); Ministère de la Justice et le PNUD (Mars 2020) ;  Ministère en charge de l’Intérieur et l’OIM (2021).</a:t>
                      </a:r>
                      <a:endParaRPr lang="en-US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92841574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363057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276165" y="1469061"/>
            <a:ext cx="7196725" cy="377359"/>
          </a:xfrm>
        </p:spPr>
        <p:txBody>
          <a:bodyPr>
            <a:noAutofit/>
          </a:bodyPr>
          <a:lstStyle/>
          <a:p>
            <a:pPr algn="ctr"/>
            <a:r>
              <a:rPr lang="en-US" sz="2800" b="1" kern="0" dirty="0">
                <a:solidFill>
                  <a:schemeClr val="accent1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EDUCATION (1/1)</a:t>
            </a:r>
            <a:endParaRPr lang="en" sz="2800" b="1" dirty="0">
              <a:solidFill>
                <a:schemeClr val="accent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>
          <a:xfrm>
            <a:off x="289983" y="2150773"/>
            <a:ext cx="11786271" cy="4129003"/>
          </a:xfrm>
        </p:spPr>
        <p:txBody>
          <a:bodyPr>
            <a:normAutofit/>
          </a:bodyPr>
          <a:lstStyle/>
          <a:p>
            <a:pPr algn="just"/>
            <a:endParaRPr lang="fr-FR" dirty="0"/>
          </a:p>
          <a:p>
            <a:pPr marL="128016" lvl="1" indent="0" algn="just">
              <a:buNone/>
            </a:pPr>
            <a:endParaRPr lang="fr-FR" sz="8000" b="1" dirty="0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F9DB9664-3266-FE02-6493-C95D4357827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9983231"/>
              </p:ext>
            </p:extLst>
          </p:nvPr>
        </p:nvGraphicFramePr>
        <p:xfrm>
          <a:off x="192259" y="2121194"/>
          <a:ext cx="11709757" cy="45619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8174">
                  <a:extLst>
                    <a:ext uri="{9D8B030D-6E8A-4147-A177-3AD203B41FA5}">
                      <a16:colId xmlns:a16="http://schemas.microsoft.com/office/drawing/2014/main" val="2910162145"/>
                    </a:ext>
                  </a:extLst>
                </a:gridCol>
                <a:gridCol w="6882102">
                  <a:extLst>
                    <a:ext uri="{9D8B030D-6E8A-4147-A177-3AD203B41FA5}">
                      <a16:colId xmlns:a16="http://schemas.microsoft.com/office/drawing/2014/main" val="2271353936"/>
                    </a:ext>
                  </a:extLst>
                </a:gridCol>
                <a:gridCol w="1929809">
                  <a:extLst>
                    <a:ext uri="{9D8B030D-6E8A-4147-A177-3AD203B41FA5}">
                      <a16:colId xmlns:a16="http://schemas.microsoft.com/office/drawing/2014/main" val="1219329590"/>
                    </a:ext>
                  </a:extLst>
                </a:gridCol>
                <a:gridCol w="2449672">
                  <a:extLst>
                    <a:ext uri="{9D8B030D-6E8A-4147-A177-3AD203B41FA5}">
                      <a16:colId xmlns:a16="http://schemas.microsoft.com/office/drawing/2014/main" val="2953751058"/>
                    </a:ext>
                  </a:extLst>
                </a:gridCol>
              </a:tblGrid>
              <a:tr h="707932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N°</a:t>
                      </a:r>
                      <a:endParaRPr lang="en-US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Titre</a:t>
                      </a:r>
                      <a:r>
                        <a:rPr lang="en-US" sz="1600" b="1" kern="0" baseline="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du projet</a:t>
                      </a:r>
                      <a:endParaRPr lang="en-US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Coût estimatif</a:t>
                      </a:r>
                      <a:r>
                        <a:rPr lang="en-US" sz="1600" b="1" kern="0" baseline="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="1" kern="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(en million</a:t>
                      </a:r>
                      <a:r>
                        <a:rPr lang="en-US" sz="1600" b="1" kern="0" baseline="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="1" kern="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USD)</a:t>
                      </a:r>
                      <a:endParaRPr lang="en-US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Auteur</a:t>
                      </a:r>
                      <a:r>
                        <a:rPr lang="en-US" sz="1600" b="1" kern="0" baseline="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de l’étude de faisabilité</a:t>
                      </a:r>
                      <a:endParaRPr lang="en-US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366850527"/>
                  </a:ext>
                </a:extLst>
              </a:tr>
              <a:tr h="732176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24</a:t>
                      </a:r>
                      <a:endParaRPr lang="en-US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kern="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PROJET D’APPUI A L’AMELIORATION DES COMPETENCES ET    EMPLOYABILITE DES JEUNES "PACEJ"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27,06</a:t>
                      </a:r>
                      <a:endParaRPr lang="en-US" sz="16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BM</a:t>
                      </a:r>
                      <a:endParaRPr lang="en-US" sz="16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09214863"/>
                  </a:ext>
                </a:extLst>
              </a:tr>
              <a:tr h="625501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  <a:endParaRPr lang="en-US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kern="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PROJET D'APPUI A LA MISE EN ŒUVRE DU PLAN TRANSITOIRE POUR L’EDUCATION (TWIGE NEZA)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3,25</a:t>
                      </a:r>
                      <a:endParaRPr lang="en-US" sz="16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BM</a:t>
                      </a:r>
                      <a:endParaRPr kumimoji="0" lang="en-US" sz="1600" b="0" i="0" u="none" strike="noStrike" kern="1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736330030"/>
                  </a:ext>
                </a:extLst>
              </a:tr>
              <a:tr h="1008561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26</a:t>
                      </a:r>
                      <a:endParaRPr lang="en-US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600" kern="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PROJET D'AMELIORATION DES APPRENTISSAGES EN DEBUT DE SCOLARITE (PAADESCOSHISHIKARA)</a:t>
                      </a:r>
                      <a:endParaRPr lang="en-US" sz="16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1,04</a:t>
                      </a:r>
                      <a:endParaRPr lang="en-US" sz="16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BM</a:t>
                      </a:r>
                      <a:endParaRPr kumimoji="0" lang="en-US" sz="1600" b="0" i="0" u="none" strike="noStrike" kern="1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928415744"/>
                  </a:ext>
                </a:extLst>
              </a:tr>
              <a:tr h="1487825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27</a:t>
                      </a:r>
                      <a:endParaRPr lang="en-US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fr-FR" sz="1600" kern="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PROJET D'APPUI AU CENTRE D'EXCELLENCE SOUS REGIONAL EN SCIENCES DE LA NUTRITION-EANSI (PA-EANSI)</a:t>
                      </a:r>
                      <a:endParaRPr lang="en-US" sz="16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5,69</a:t>
                      </a:r>
                      <a:endParaRPr lang="en-US" sz="16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en-US" sz="16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490838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5679786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664663" y="1122349"/>
            <a:ext cx="9192267" cy="711199"/>
          </a:xfrm>
        </p:spPr>
        <p:txBody>
          <a:bodyPr>
            <a:normAutofit/>
          </a:bodyPr>
          <a:lstStyle/>
          <a:p>
            <a:pPr algn="ctr"/>
            <a:r>
              <a:rPr lang="en-US" sz="2800" b="1" kern="0" dirty="0">
                <a:solidFill>
                  <a:schemeClr val="accent1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</a:rPr>
              <a:t>AGRICULTURE ET ELEVAGE (1/1) </a:t>
            </a:r>
            <a:endParaRPr lang="en" sz="2800" b="1" dirty="0">
              <a:solidFill>
                <a:schemeClr val="accent1"/>
              </a:solidFill>
            </a:endParaRPr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>
          <a:xfrm>
            <a:off x="289983" y="2150773"/>
            <a:ext cx="11786271" cy="4129003"/>
          </a:xfrm>
        </p:spPr>
        <p:txBody>
          <a:bodyPr>
            <a:normAutofit/>
          </a:bodyPr>
          <a:lstStyle/>
          <a:p>
            <a:pPr algn="just"/>
            <a:endParaRPr lang="fr-FR" dirty="0"/>
          </a:p>
          <a:p>
            <a:pPr marL="128016" lvl="1" indent="0" algn="just">
              <a:buNone/>
            </a:pPr>
            <a:endParaRPr lang="fr-FR" sz="8000" b="1" dirty="0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F9DB9664-3266-FE02-6493-C95D4357827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025300"/>
              </p:ext>
            </p:extLst>
          </p:nvPr>
        </p:nvGraphicFramePr>
        <p:xfrm>
          <a:off x="347809" y="2030506"/>
          <a:ext cx="11361201" cy="47102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0472">
                  <a:extLst>
                    <a:ext uri="{9D8B030D-6E8A-4147-A177-3AD203B41FA5}">
                      <a16:colId xmlns:a16="http://schemas.microsoft.com/office/drawing/2014/main" val="2910162145"/>
                    </a:ext>
                  </a:extLst>
                </a:gridCol>
                <a:gridCol w="6684319">
                  <a:extLst>
                    <a:ext uri="{9D8B030D-6E8A-4147-A177-3AD203B41FA5}">
                      <a16:colId xmlns:a16="http://schemas.microsoft.com/office/drawing/2014/main" val="2271353936"/>
                    </a:ext>
                  </a:extLst>
                </a:gridCol>
                <a:gridCol w="1989317">
                  <a:extLst>
                    <a:ext uri="{9D8B030D-6E8A-4147-A177-3AD203B41FA5}">
                      <a16:colId xmlns:a16="http://schemas.microsoft.com/office/drawing/2014/main" val="1219329590"/>
                    </a:ext>
                  </a:extLst>
                </a:gridCol>
                <a:gridCol w="2107093">
                  <a:extLst>
                    <a:ext uri="{9D8B030D-6E8A-4147-A177-3AD203B41FA5}">
                      <a16:colId xmlns:a16="http://schemas.microsoft.com/office/drawing/2014/main" val="2953751058"/>
                    </a:ext>
                  </a:extLst>
                </a:gridCol>
              </a:tblGrid>
              <a:tr h="89778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N°</a:t>
                      </a:r>
                      <a:endParaRPr lang="en-US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Titre</a:t>
                      </a:r>
                      <a:r>
                        <a:rPr lang="en-US" sz="1600" b="1" kern="0" baseline="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du projet</a:t>
                      </a:r>
                      <a:endParaRPr lang="en-US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Coût estimatif</a:t>
                      </a:r>
                      <a:r>
                        <a:rPr lang="en-US" sz="1600" b="1" kern="0" baseline="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="1" kern="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(en million</a:t>
                      </a:r>
                      <a:r>
                        <a:rPr lang="en-US" sz="1600" b="1" kern="0" baseline="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="1" kern="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USD)</a:t>
                      </a:r>
                      <a:endParaRPr lang="en-US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Auteur</a:t>
                      </a:r>
                      <a:r>
                        <a:rPr lang="en-US" sz="1600" b="1" kern="0" baseline="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de l’étude de faisabilité</a:t>
                      </a:r>
                      <a:endParaRPr lang="en-US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366850527"/>
                  </a:ext>
                </a:extLst>
              </a:tr>
              <a:tr h="1308258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29</a:t>
                      </a:r>
                      <a:endParaRPr lang="en-US" sz="16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600" kern="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PROJET D’AMENAGEMENT DES MARAIS</a:t>
                      </a:r>
                      <a:endParaRPr lang="en-US" sz="16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1,28</a:t>
                      </a:r>
                      <a:endParaRPr lang="en-US" sz="16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fr-FR" sz="1600" kern="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cs typeface="Times New Roman" panose="02020603050405020304" pitchFamily="18" charset="0"/>
                        </a:rPr>
                        <a:t>Bureau CEC (mars 2018), Bureau ERA International (Juin 2021 ), Bureau SCET TUNISIE (juillet 2018 )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509214863"/>
                  </a:ext>
                </a:extLst>
              </a:tr>
              <a:tr h="941218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  <a:endParaRPr lang="en-US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600" kern="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PROJET DE RECONSTRUCTION DU BARRAGE KAJEKE</a:t>
                      </a:r>
                      <a:endParaRPr lang="en-US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32,5</a:t>
                      </a:r>
                      <a:endParaRPr lang="en-US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Bureau SHER, 2019</a:t>
                      </a:r>
                      <a:endParaRPr lang="en-US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736330030"/>
                  </a:ext>
                </a:extLst>
              </a:tr>
              <a:tr h="941218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31</a:t>
                      </a:r>
                      <a:endParaRPr lang="en-US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600" kern="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PROJET DE DEVELOPPEMENT DE LA FILIERE PORCINE AU BURUNDI </a:t>
                      </a:r>
                      <a:endParaRPr lang="en-US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4,5</a:t>
                      </a:r>
                      <a:endParaRPr lang="en-US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FAO, 2021</a:t>
                      </a:r>
                      <a:endParaRPr lang="en-US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928415744"/>
                  </a:ext>
                </a:extLst>
              </a:tr>
              <a:tr h="621724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32</a:t>
                      </a:r>
                      <a:endParaRPr lang="en-US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600" kern="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PROJET DE DEVELOPPEMENT DE LA FILIERE AVICOLE AU BURUNDI</a:t>
                      </a:r>
                      <a:endParaRPr lang="en-US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4,54</a:t>
                      </a:r>
                      <a:endParaRPr lang="en-US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FAO , 2022</a:t>
                      </a:r>
                      <a:endParaRPr lang="en-US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6909754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1336392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786712" y="1254162"/>
            <a:ext cx="8873875" cy="641873"/>
          </a:xfrm>
        </p:spPr>
        <p:txBody>
          <a:bodyPr>
            <a:normAutofit fontScale="90000"/>
          </a:bodyPr>
          <a:lstStyle/>
          <a:p>
            <a:pPr algn="ctr"/>
            <a:r>
              <a:rPr lang="en-US" sz="2800" b="1" kern="0" dirty="0">
                <a:solidFill>
                  <a:schemeClr val="accent1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</a:rPr>
              <a:t>INFRASTRUCTURES SOCIO-ECONOMIQUES (1/2) </a:t>
            </a:r>
            <a:endParaRPr lang="en" sz="2800" b="1" dirty="0">
              <a:solidFill>
                <a:schemeClr val="accent1"/>
              </a:solidFill>
            </a:endParaRPr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>
          <a:xfrm>
            <a:off x="289983" y="2150773"/>
            <a:ext cx="11786271" cy="4129003"/>
          </a:xfrm>
        </p:spPr>
        <p:txBody>
          <a:bodyPr>
            <a:normAutofit/>
          </a:bodyPr>
          <a:lstStyle/>
          <a:p>
            <a:pPr algn="just"/>
            <a:endParaRPr lang="fr-FR" dirty="0"/>
          </a:p>
          <a:p>
            <a:pPr marL="128016" lvl="1" indent="0" algn="just">
              <a:buNone/>
            </a:pPr>
            <a:endParaRPr lang="fr-FR" sz="8000" b="1" dirty="0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F9DB9664-3266-FE02-6493-C95D4357827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3861937"/>
              </p:ext>
            </p:extLst>
          </p:nvPr>
        </p:nvGraphicFramePr>
        <p:xfrm>
          <a:off x="506437" y="2227520"/>
          <a:ext cx="11202573" cy="44124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2367">
                  <a:extLst>
                    <a:ext uri="{9D8B030D-6E8A-4147-A177-3AD203B41FA5}">
                      <a16:colId xmlns:a16="http://schemas.microsoft.com/office/drawing/2014/main" val="2910162145"/>
                    </a:ext>
                  </a:extLst>
                </a:gridCol>
                <a:gridCol w="6590991">
                  <a:extLst>
                    <a:ext uri="{9D8B030D-6E8A-4147-A177-3AD203B41FA5}">
                      <a16:colId xmlns:a16="http://schemas.microsoft.com/office/drawing/2014/main" val="2271353936"/>
                    </a:ext>
                  </a:extLst>
                </a:gridCol>
                <a:gridCol w="1961542">
                  <a:extLst>
                    <a:ext uri="{9D8B030D-6E8A-4147-A177-3AD203B41FA5}">
                      <a16:colId xmlns:a16="http://schemas.microsoft.com/office/drawing/2014/main" val="1219329590"/>
                    </a:ext>
                  </a:extLst>
                </a:gridCol>
                <a:gridCol w="2077673">
                  <a:extLst>
                    <a:ext uri="{9D8B030D-6E8A-4147-A177-3AD203B41FA5}">
                      <a16:colId xmlns:a16="http://schemas.microsoft.com/office/drawing/2014/main" val="2953751058"/>
                    </a:ext>
                  </a:extLst>
                </a:gridCol>
              </a:tblGrid>
              <a:tr h="78088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N°</a:t>
                      </a:r>
                      <a:endParaRPr lang="en-US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Titre</a:t>
                      </a:r>
                      <a:r>
                        <a:rPr lang="en-US" sz="1600" b="1" kern="0" baseline="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du projet</a:t>
                      </a:r>
                      <a:endParaRPr lang="en-US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Coût estimatif</a:t>
                      </a:r>
                      <a:r>
                        <a:rPr lang="en-US" sz="1600" b="1" kern="0" baseline="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="1" kern="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(en million</a:t>
                      </a:r>
                      <a:r>
                        <a:rPr lang="en-US" sz="1600" b="1" kern="0" baseline="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="1" kern="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USD)</a:t>
                      </a:r>
                      <a:endParaRPr lang="en-US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Auteur</a:t>
                      </a:r>
                      <a:r>
                        <a:rPr lang="en-US" sz="1600" b="1" kern="0" baseline="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de l’étude de faisabilité</a:t>
                      </a:r>
                      <a:endParaRPr lang="en-US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366850527"/>
                  </a:ext>
                </a:extLst>
              </a:tr>
              <a:tr h="992075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33</a:t>
                      </a:r>
                      <a:endParaRPr lang="en-US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600" kern="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CONSTRUCTION DE L’HOPITAL DE LA POLICE NATIONALE DU BURUNDI</a:t>
                      </a:r>
                      <a:endParaRPr lang="en-US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45,2</a:t>
                      </a:r>
                      <a:endParaRPr lang="en-US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WISE ADVICE, 2018</a:t>
                      </a:r>
                      <a:endParaRPr lang="en-US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09214863"/>
                  </a:ext>
                </a:extLst>
              </a:tr>
              <a:tr h="992075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34</a:t>
                      </a:r>
                      <a:endParaRPr lang="en-US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600" kern="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PROJET DE CONSTRUCTION DES HOPITAUX COMMUNAUX</a:t>
                      </a:r>
                      <a:endParaRPr lang="en-US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5,4</a:t>
                      </a:r>
                      <a:endParaRPr lang="en-US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Gouvernement du Burundi</a:t>
                      </a:r>
                      <a:endParaRPr lang="en-US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736330030"/>
                  </a:ext>
                </a:extLst>
              </a:tr>
              <a:tr h="992075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35</a:t>
                      </a:r>
                      <a:endParaRPr lang="en-US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600" kern="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PROJET DE CONSTRUCTION D’UN LABORATOIRE NATIONAL DE CONTROLE ET DE CERTIFICATION DES SEMENCES</a:t>
                      </a:r>
                      <a:endParaRPr lang="en-US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1,1</a:t>
                      </a:r>
                      <a:endParaRPr lang="en-US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PAIOSA , 2012</a:t>
                      </a:r>
                      <a:endParaRPr lang="en-US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928415744"/>
                  </a:ext>
                </a:extLst>
              </a:tr>
              <a:tr h="655318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36</a:t>
                      </a:r>
                      <a:endParaRPr lang="en-US" sz="16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600" kern="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PROJET DE RECONSTRUCTION DE L’EX-MARCHE CENTRAL DE BUJUMBURA EN UN COMPLEXE COMMERCIAL</a:t>
                      </a:r>
                      <a:endParaRPr lang="en-US" sz="16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400</a:t>
                      </a:r>
                      <a:endParaRPr lang="en-US" sz="16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solidFill>
                            <a:schemeClr val="tx1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OBUHA , 2023</a:t>
                      </a:r>
                      <a:endParaRPr lang="en-US" sz="1600" kern="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6909754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371671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422073" y="1105883"/>
            <a:ext cx="10009279" cy="711199"/>
          </a:xfrm>
        </p:spPr>
        <p:txBody>
          <a:bodyPr>
            <a:noAutofit/>
          </a:bodyPr>
          <a:lstStyle/>
          <a:p>
            <a:pPr algn="ctr"/>
            <a:r>
              <a:rPr lang="en-US" sz="2800" b="1" kern="0" dirty="0">
                <a:solidFill>
                  <a:schemeClr val="accent1"/>
                </a:solidFill>
                <a:latin typeface="Tahoma" panose="020B0604030504040204" pitchFamily="34" charset="0"/>
                <a:ea typeface="Times New Roman" panose="02020603050405020304" pitchFamily="18" charset="0"/>
              </a:rPr>
              <a:t>INFRASTRUCTURES SOCIO-ECONOMIQUES (2/2)</a:t>
            </a:r>
            <a:endParaRPr lang="en" sz="2800" b="1" dirty="0">
              <a:solidFill>
                <a:schemeClr val="accent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>
          <a:xfrm>
            <a:off x="289983" y="2150773"/>
            <a:ext cx="11786271" cy="4129003"/>
          </a:xfrm>
        </p:spPr>
        <p:txBody>
          <a:bodyPr>
            <a:normAutofit/>
          </a:bodyPr>
          <a:lstStyle/>
          <a:p>
            <a:pPr algn="just"/>
            <a:endParaRPr lang="fr-FR" dirty="0"/>
          </a:p>
          <a:p>
            <a:pPr marL="128016" lvl="1" indent="0" algn="just">
              <a:buNone/>
            </a:pPr>
            <a:endParaRPr lang="fr-FR" sz="8000" b="1" dirty="0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F9DB9664-3266-FE02-6493-C95D4357827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2334082"/>
              </p:ext>
            </p:extLst>
          </p:nvPr>
        </p:nvGraphicFramePr>
        <p:xfrm>
          <a:off x="404037" y="2307264"/>
          <a:ext cx="11304974" cy="42483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7599">
                  <a:extLst>
                    <a:ext uri="{9D8B030D-6E8A-4147-A177-3AD203B41FA5}">
                      <a16:colId xmlns:a16="http://schemas.microsoft.com/office/drawing/2014/main" val="2910162145"/>
                    </a:ext>
                  </a:extLst>
                </a:gridCol>
                <a:gridCol w="6651238">
                  <a:extLst>
                    <a:ext uri="{9D8B030D-6E8A-4147-A177-3AD203B41FA5}">
                      <a16:colId xmlns:a16="http://schemas.microsoft.com/office/drawing/2014/main" val="2271353936"/>
                    </a:ext>
                  </a:extLst>
                </a:gridCol>
                <a:gridCol w="1979472">
                  <a:extLst>
                    <a:ext uri="{9D8B030D-6E8A-4147-A177-3AD203B41FA5}">
                      <a16:colId xmlns:a16="http://schemas.microsoft.com/office/drawing/2014/main" val="1219329590"/>
                    </a:ext>
                  </a:extLst>
                </a:gridCol>
                <a:gridCol w="2096665">
                  <a:extLst>
                    <a:ext uri="{9D8B030D-6E8A-4147-A177-3AD203B41FA5}">
                      <a16:colId xmlns:a16="http://schemas.microsoft.com/office/drawing/2014/main" val="2953751058"/>
                    </a:ext>
                  </a:extLst>
                </a:gridCol>
              </a:tblGrid>
              <a:tr h="133318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N°</a:t>
                      </a:r>
                      <a:endParaRPr lang="en-US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Titre</a:t>
                      </a:r>
                      <a:r>
                        <a:rPr lang="en-US" sz="1600" b="1" kern="0" baseline="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du projet</a:t>
                      </a:r>
                      <a:endParaRPr lang="en-US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Coût estimatif</a:t>
                      </a:r>
                      <a:r>
                        <a:rPr lang="en-US" sz="1600" b="1" kern="0" baseline="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="1" kern="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(en million</a:t>
                      </a:r>
                      <a:r>
                        <a:rPr lang="en-US" sz="1600" b="1" kern="0" baseline="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="1" kern="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USD)</a:t>
                      </a:r>
                      <a:endParaRPr lang="en-US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Auteur</a:t>
                      </a:r>
                      <a:r>
                        <a:rPr lang="en-US" sz="1600" b="1" kern="0" baseline="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de l’étude de faisabilité</a:t>
                      </a:r>
                      <a:endParaRPr lang="en-US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366850527"/>
                  </a:ext>
                </a:extLst>
              </a:tr>
              <a:tr h="770183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37</a:t>
                      </a:r>
                      <a:endParaRPr lang="en-US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PROJET DE CONSTRUCTION DES LOGEMENTS SOCIAUX</a:t>
                      </a:r>
                      <a:endParaRPr lang="en-US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262,05</a:t>
                      </a:r>
                      <a:endParaRPr lang="en-US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OBUHA, 2023</a:t>
                      </a:r>
                      <a:endParaRPr lang="en-US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09214863"/>
                  </a:ext>
                </a:extLst>
              </a:tr>
              <a:tr h="1014079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38</a:t>
                      </a:r>
                      <a:endParaRPr lang="en-US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600" kern="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PROJET DE CONSTRUCTION DE LA CITE DE LA JEUNESSE AFRICAINE</a:t>
                      </a:r>
                      <a:endParaRPr lang="en-US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1000</a:t>
                      </a:r>
                      <a:endParaRPr lang="en-US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OBUHA, 2023</a:t>
                      </a:r>
                      <a:endParaRPr lang="en-US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736330030"/>
                  </a:ext>
                </a:extLst>
              </a:tr>
              <a:tr h="1130908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39</a:t>
                      </a:r>
                      <a:endParaRPr lang="en-US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br>
                        <a:rPr lang="en-US" sz="1600" kern="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fr-FR" sz="1600" kern="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PROJET DE CONSTRUCTION DU PORT SEC DE KWALA (en</a:t>
                      </a:r>
                      <a:r>
                        <a:rPr lang="fr-FR" sz="1600" kern="0" baseline="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Tanzanie)</a:t>
                      </a:r>
                      <a:endParaRPr lang="en-US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45,2</a:t>
                      </a:r>
                      <a:endParaRPr lang="en-US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Engineering Consulting Ltd et Line Space    </a:t>
                      </a:r>
                      <a:r>
                        <a:rPr lang="en-US" sz="1600" kern="0" dirty="0" err="1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Ld</a:t>
                      </a:r>
                      <a:r>
                        <a:rPr lang="en-US" sz="1600" kern="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et Cost Ltd (2024)</a:t>
                      </a:r>
                      <a:endParaRPr lang="en-US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92841574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9436662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422073" y="1105883"/>
            <a:ext cx="8873875" cy="711199"/>
          </a:xfrm>
        </p:spPr>
        <p:txBody>
          <a:bodyPr>
            <a:normAutofit/>
          </a:bodyPr>
          <a:lstStyle/>
          <a:p>
            <a:pPr algn="ctr"/>
            <a:r>
              <a:rPr lang="en-US" sz="2800" b="1" kern="0" dirty="0">
                <a:solidFill>
                  <a:schemeClr val="accent1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TRANSPORT AERIEN ET MARITIME (1/1)</a:t>
            </a:r>
            <a:endParaRPr lang="en" sz="2800" b="1" dirty="0">
              <a:solidFill>
                <a:schemeClr val="accent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>
          <a:xfrm>
            <a:off x="289983" y="2150773"/>
            <a:ext cx="11786271" cy="4129003"/>
          </a:xfrm>
        </p:spPr>
        <p:txBody>
          <a:bodyPr>
            <a:normAutofit/>
          </a:bodyPr>
          <a:lstStyle/>
          <a:p>
            <a:pPr algn="just"/>
            <a:endParaRPr lang="fr-FR" dirty="0"/>
          </a:p>
          <a:p>
            <a:pPr marL="128016" lvl="1" indent="0" algn="just">
              <a:buNone/>
            </a:pPr>
            <a:endParaRPr lang="fr-FR" sz="8000" b="1" dirty="0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F9DB9664-3266-FE02-6493-C95D4357827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8546238"/>
              </p:ext>
            </p:extLst>
          </p:nvPr>
        </p:nvGraphicFramePr>
        <p:xfrm>
          <a:off x="470648" y="2150773"/>
          <a:ext cx="11266500" cy="44898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5633">
                  <a:extLst>
                    <a:ext uri="{9D8B030D-6E8A-4147-A177-3AD203B41FA5}">
                      <a16:colId xmlns:a16="http://schemas.microsoft.com/office/drawing/2014/main" val="2910162145"/>
                    </a:ext>
                  </a:extLst>
                </a:gridCol>
                <a:gridCol w="6250618">
                  <a:extLst>
                    <a:ext uri="{9D8B030D-6E8A-4147-A177-3AD203B41FA5}">
                      <a16:colId xmlns:a16="http://schemas.microsoft.com/office/drawing/2014/main" val="2271353936"/>
                    </a:ext>
                  </a:extLst>
                </a:gridCol>
                <a:gridCol w="2025463">
                  <a:extLst>
                    <a:ext uri="{9D8B030D-6E8A-4147-A177-3AD203B41FA5}">
                      <a16:colId xmlns:a16="http://schemas.microsoft.com/office/drawing/2014/main" val="1219329590"/>
                    </a:ext>
                  </a:extLst>
                </a:gridCol>
                <a:gridCol w="2414786">
                  <a:extLst>
                    <a:ext uri="{9D8B030D-6E8A-4147-A177-3AD203B41FA5}">
                      <a16:colId xmlns:a16="http://schemas.microsoft.com/office/drawing/2014/main" val="2953751058"/>
                    </a:ext>
                  </a:extLst>
                </a:gridCol>
              </a:tblGrid>
              <a:tr h="855259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N°</a:t>
                      </a:r>
                      <a:endParaRPr lang="en-US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Titre</a:t>
                      </a:r>
                      <a:r>
                        <a:rPr lang="en-US" sz="1600" b="1" kern="0" baseline="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du projet</a:t>
                      </a:r>
                      <a:endParaRPr lang="en-US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Coût estimatif</a:t>
                      </a:r>
                      <a:r>
                        <a:rPr lang="en-US" sz="1600" b="1" kern="0" baseline="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="1" kern="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(en million</a:t>
                      </a:r>
                      <a:r>
                        <a:rPr lang="en-US" sz="1600" b="1" kern="0" baseline="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="1" kern="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USD)</a:t>
                      </a:r>
                      <a:endParaRPr lang="en-US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Auteur</a:t>
                      </a:r>
                      <a:r>
                        <a:rPr lang="en-US" sz="1600" b="1" kern="0" baseline="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de l’étude de faisabilité</a:t>
                      </a:r>
                      <a:endParaRPr lang="en-US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366850527"/>
                  </a:ext>
                </a:extLst>
              </a:tr>
              <a:tr h="727906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40</a:t>
                      </a:r>
                      <a:endParaRPr lang="en-US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600" kern="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PROJET DE CONSTRUCTION ET D’EQUIPEMENT D’UN NOUVEAU TERMINAL PASSAGER (à l’Aéroport)</a:t>
                      </a:r>
                      <a:endParaRPr lang="en-US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86</a:t>
                      </a:r>
                      <a:endParaRPr lang="en-US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China Construction Communication Company, 2018</a:t>
                      </a:r>
                      <a:endParaRPr lang="en-US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09214863"/>
                  </a:ext>
                </a:extLst>
              </a:tr>
              <a:tr h="727906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41</a:t>
                      </a:r>
                      <a:endParaRPr lang="en-US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600" kern="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PROJE DE CONSTRUCTION DE L’AEROPORT INTERNATIONAL DE BUGENDANA</a:t>
                      </a:r>
                      <a:endParaRPr lang="en-US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522,07</a:t>
                      </a:r>
                      <a:endParaRPr lang="en-US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0" dirty="0" err="1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Aéroport</a:t>
                      </a:r>
                      <a:r>
                        <a:rPr lang="en-US" sz="1600" kern="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de Paris </a:t>
                      </a:r>
                      <a:r>
                        <a:rPr lang="en-US" sz="1600" kern="0" dirty="0" err="1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Ingénierie</a:t>
                      </a:r>
                      <a:r>
                        <a:rPr lang="en-US" sz="1600" kern="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(ADPI),  2013) </a:t>
                      </a:r>
                      <a:endParaRPr lang="en-US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736330030"/>
                  </a:ext>
                </a:extLst>
              </a:tr>
              <a:tr h="727906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42</a:t>
                      </a:r>
                      <a:endParaRPr lang="en-US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600" kern="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PROJET DE CONSTRUCTION D’UNE VOIE DE CIRCULATION PARALLELE A LA PISTE D’ATTERISAGE ET DE DECOLAGE DES AVIONS</a:t>
                      </a:r>
                      <a:endParaRPr lang="en-US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41,73</a:t>
                      </a:r>
                      <a:endParaRPr lang="en-US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China Airport Construction Company, 2023</a:t>
                      </a:r>
                      <a:endParaRPr lang="en-US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928415744"/>
                  </a:ext>
                </a:extLst>
              </a:tr>
              <a:tr h="559879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43</a:t>
                      </a:r>
                      <a:endParaRPr lang="en-US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600" kern="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PROJET DE CONSTRUCTION DE L’AERODROME DE KABAMBA</a:t>
                      </a:r>
                      <a:endParaRPr lang="en-US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99,47</a:t>
                      </a:r>
                      <a:endParaRPr lang="en-US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CACC,2017</a:t>
                      </a:r>
                      <a:endParaRPr lang="en-US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690975446"/>
                  </a:ext>
                </a:extLst>
              </a:tr>
              <a:tr h="727906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44</a:t>
                      </a:r>
                      <a:endParaRPr lang="en-US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600" kern="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PROJET DE CONSTRUCTION DU PORT DE KABONGA</a:t>
                      </a:r>
                      <a:endParaRPr lang="en-US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en-US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ARTELIA Eau &amp; </a:t>
                      </a:r>
                      <a:r>
                        <a:rPr lang="en-US" sz="1600" kern="0" dirty="0" err="1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Environnement</a:t>
                      </a:r>
                      <a:r>
                        <a:rPr lang="en-US" sz="1600" kern="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Branche MARITIME, 2017</a:t>
                      </a:r>
                      <a:endParaRPr lang="en-US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8584025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5488836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422073" y="1105883"/>
            <a:ext cx="8873875" cy="711199"/>
          </a:xfrm>
        </p:spPr>
        <p:txBody>
          <a:bodyPr>
            <a:normAutofit/>
          </a:bodyPr>
          <a:lstStyle/>
          <a:p>
            <a:pPr algn="ctr"/>
            <a:r>
              <a:rPr lang="en-US" sz="2800" b="1" kern="0" dirty="0">
                <a:solidFill>
                  <a:schemeClr val="accent1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</a:rPr>
              <a:t>COMMERCE ET TOURISME (1/1)</a:t>
            </a:r>
            <a:endParaRPr lang="en" sz="2800" b="1" dirty="0">
              <a:solidFill>
                <a:schemeClr val="accent1"/>
              </a:solidFill>
            </a:endParaRPr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>
          <a:xfrm>
            <a:off x="289983" y="2150773"/>
            <a:ext cx="11786271" cy="4129003"/>
          </a:xfrm>
        </p:spPr>
        <p:txBody>
          <a:bodyPr>
            <a:normAutofit/>
          </a:bodyPr>
          <a:lstStyle/>
          <a:p>
            <a:pPr algn="just"/>
            <a:endParaRPr lang="fr-FR" dirty="0"/>
          </a:p>
          <a:p>
            <a:pPr marL="128016" lvl="1" indent="0" algn="just">
              <a:buNone/>
            </a:pPr>
            <a:endParaRPr lang="fr-FR" sz="8000" b="1" dirty="0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F9DB9664-3266-FE02-6493-C95D4357827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4176877"/>
              </p:ext>
            </p:extLst>
          </p:nvPr>
        </p:nvGraphicFramePr>
        <p:xfrm>
          <a:off x="858129" y="2072353"/>
          <a:ext cx="10836814" cy="469129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3679">
                  <a:extLst>
                    <a:ext uri="{9D8B030D-6E8A-4147-A177-3AD203B41FA5}">
                      <a16:colId xmlns:a16="http://schemas.microsoft.com/office/drawing/2014/main" val="2910162145"/>
                    </a:ext>
                  </a:extLst>
                </a:gridCol>
                <a:gridCol w="6375798">
                  <a:extLst>
                    <a:ext uri="{9D8B030D-6E8A-4147-A177-3AD203B41FA5}">
                      <a16:colId xmlns:a16="http://schemas.microsoft.com/office/drawing/2014/main" val="2271353936"/>
                    </a:ext>
                  </a:extLst>
                </a:gridCol>
                <a:gridCol w="1897499">
                  <a:extLst>
                    <a:ext uri="{9D8B030D-6E8A-4147-A177-3AD203B41FA5}">
                      <a16:colId xmlns:a16="http://schemas.microsoft.com/office/drawing/2014/main" val="1219329590"/>
                    </a:ext>
                  </a:extLst>
                </a:gridCol>
                <a:gridCol w="2009838">
                  <a:extLst>
                    <a:ext uri="{9D8B030D-6E8A-4147-A177-3AD203B41FA5}">
                      <a16:colId xmlns:a16="http://schemas.microsoft.com/office/drawing/2014/main" val="2953751058"/>
                    </a:ext>
                  </a:extLst>
                </a:gridCol>
              </a:tblGrid>
              <a:tr h="83820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N°</a:t>
                      </a:r>
                      <a:endParaRPr lang="en-US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Titre</a:t>
                      </a:r>
                      <a:r>
                        <a:rPr lang="en-US" sz="1600" b="1" kern="0" baseline="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du projet</a:t>
                      </a:r>
                      <a:endParaRPr lang="en-US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Coût estimatif</a:t>
                      </a:r>
                      <a:r>
                        <a:rPr lang="en-US" sz="1600" b="1" kern="0" baseline="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="1" kern="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(en million</a:t>
                      </a:r>
                      <a:r>
                        <a:rPr lang="en-US" sz="1600" b="1" kern="0" baseline="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="1" kern="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USD)</a:t>
                      </a:r>
                      <a:endParaRPr lang="en-US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Auteur</a:t>
                      </a:r>
                      <a:r>
                        <a:rPr lang="en-US" sz="1600" b="1" kern="0" baseline="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de l’étude de faisabilité</a:t>
                      </a:r>
                      <a:endParaRPr lang="en-US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366850527"/>
                  </a:ext>
                </a:extLst>
              </a:tr>
              <a:tr h="738249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45</a:t>
                      </a:r>
                      <a:endParaRPr lang="en-US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600" kern="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PROJET DE RENFORCEMENT DES CAPACITES DE PRODUCTION DE L’OFFRE EXPORTABLE DES BIENS ET LES INFRASTRUCTURES D’APPUI POUR SOUTENIR LES ENTREPRISES</a:t>
                      </a:r>
                      <a:endParaRPr lang="en-US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10,9</a:t>
                      </a:r>
                      <a:endParaRPr lang="en-US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Consortium of Consultants, 2023</a:t>
                      </a:r>
                      <a:endParaRPr lang="en-US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09214863"/>
                  </a:ext>
                </a:extLst>
              </a:tr>
              <a:tr h="595948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46</a:t>
                      </a:r>
                      <a:endParaRPr lang="en-US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600" kern="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PROJET DE PROMOTION ET DE DIVERSIFICATION DES EXPORTATIONS DU BURUNDI</a:t>
                      </a:r>
                      <a:endParaRPr lang="en-US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645</a:t>
                      </a:r>
                      <a:endParaRPr lang="en-US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Consultant Indépendant, 2023 </a:t>
                      </a:r>
                      <a:endParaRPr lang="en-US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736330030"/>
                  </a:ext>
                </a:extLst>
              </a:tr>
              <a:tr h="649245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47</a:t>
                      </a:r>
                      <a:endParaRPr lang="en-US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600" kern="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PROJET D’AMENAGEMENT DE LA SOURCE LA PLUS MERDIONALE DU NIL</a:t>
                      </a:r>
                      <a:endParaRPr lang="en-US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0,47</a:t>
                      </a:r>
                      <a:endParaRPr lang="en-US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SIMOBU, 2023</a:t>
                      </a:r>
                      <a:endParaRPr lang="en-US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928415744"/>
                  </a:ext>
                </a:extLst>
              </a:tr>
              <a:tr h="1239441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48</a:t>
                      </a:r>
                      <a:endParaRPr lang="en-US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600" kern="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PROJET D’AMENAGEMENT DU SITE DU LAC AUX OISEAUX (LAC RWIHINDA)</a:t>
                      </a:r>
                      <a:endParaRPr lang="en-US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0,599</a:t>
                      </a:r>
                      <a:endParaRPr lang="en-US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BUILDING AND ELECTROMECANIC ENGINEERING COMPANY (BEEC), 2023</a:t>
                      </a:r>
                      <a:endParaRPr lang="en-US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690975446"/>
                  </a:ext>
                </a:extLst>
              </a:tr>
              <a:tr h="548715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49</a:t>
                      </a:r>
                      <a:endParaRPr lang="en-US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600" kern="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PROJET D’AMENAGEMENT DES EAUX THERMALES DE RUHWA</a:t>
                      </a:r>
                      <a:endParaRPr lang="en-US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0,498</a:t>
                      </a:r>
                      <a:endParaRPr lang="en-US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S.B.T.G.C, 2023</a:t>
                      </a:r>
                      <a:endParaRPr lang="en-US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8584025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7117137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82A90B88-7115-450E-B2B9-671A2EB6B8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36A68-C23E-4F47-925F-79F98391A956}" type="slidenum">
              <a:rPr lang="fr-FR" smtClean="0"/>
              <a:t>17</a:t>
            </a:fld>
            <a:endParaRPr lang="fr-FR"/>
          </a:p>
        </p:txBody>
      </p:sp>
      <p:sp>
        <p:nvSpPr>
          <p:cNvPr id="5" name="Titre 1">
            <a:extLst>
              <a:ext uri="{FF2B5EF4-FFF2-40B4-BE49-F238E27FC236}">
                <a16:creationId xmlns:a16="http://schemas.microsoft.com/office/drawing/2014/main" id="{1D8601B2-CD5A-4C3E-91C9-04F4D2A44314}"/>
              </a:ext>
            </a:extLst>
          </p:cNvPr>
          <p:cNvSpPr txBox="1">
            <a:spLocks/>
          </p:cNvSpPr>
          <p:nvPr/>
        </p:nvSpPr>
        <p:spPr>
          <a:xfrm>
            <a:off x="2003612" y="3073400"/>
            <a:ext cx="9547412" cy="12431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70000"/>
              </a:lnSpc>
            </a:pPr>
            <a:r>
              <a:rPr lang="fr-FR" sz="2800" b="1" dirty="0">
                <a:solidFill>
                  <a:schemeClr val="accent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III. PROJETS EN PREPARATION /</a:t>
            </a:r>
          </a:p>
          <a:p>
            <a:pPr algn="ctr">
              <a:lnSpc>
                <a:spcPct val="170000"/>
              </a:lnSpc>
            </a:pPr>
            <a:r>
              <a:rPr lang="fr-FR" sz="2800" b="1" dirty="0">
                <a:solidFill>
                  <a:schemeClr val="accent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IDEES DE PROJETS</a:t>
            </a:r>
            <a:endParaRPr lang="en" sz="2800" b="1" dirty="0">
              <a:solidFill>
                <a:schemeClr val="accent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814515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1189BFF-F86A-4790-89AC-8E80AAA62D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5835" y="2070847"/>
            <a:ext cx="11057965" cy="4650628"/>
          </a:xfrm>
        </p:spPr>
        <p:txBody>
          <a:bodyPr>
            <a:normAutofit/>
          </a:bodyPr>
          <a:lstStyle/>
          <a:p>
            <a:r>
              <a:rPr lang="fr-FR" dirty="0"/>
              <a:t>Projet de digitalisation des services Publics;</a:t>
            </a:r>
          </a:p>
          <a:p>
            <a:r>
              <a:rPr lang="fr-FR" dirty="0"/>
              <a:t>Projet d’aménagement et réhabilitation des Sites Touristiques du Burundi;</a:t>
            </a:r>
          </a:p>
          <a:p>
            <a:r>
              <a:rPr lang="fr-FR" dirty="0"/>
              <a:t>Projet d’extension et modernisation de l’Aéroport International Melchior NDADAYE;</a:t>
            </a:r>
          </a:p>
          <a:p>
            <a:pPr lvl="0"/>
            <a:r>
              <a:rPr lang="fr-FR" dirty="0"/>
              <a:t>Projet de construction et équipement d’un centre de formation en énergies renouvelables ; </a:t>
            </a:r>
          </a:p>
          <a:p>
            <a:r>
              <a:rPr lang="fr-FR" dirty="0"/>
              <a:t>Projet de réhabilitation et modernisation des infrastructures électriques;</a:t>
            </a:r>
          </a:p>
          <a:p>
            <a:r>
              <a:rPr lang="fr-FR" dirty="0"/>
              <a:t>Projet de construction des centrales hydroélectriques ;</a:t>
            </a:r>
          </a:p>
          <a:p>
            <a:r>
              <a:rPr lang="fr-FR" dirty="0"/>
              <a:t>Projet d’exploitation du lac Tanganyika (Pêche industrielle) ;</a:t>
            </a:r>
          </a:p>
          <a:p>
            <a:endParaRPr lang="fr-FR" dirty="0"/>
          </a:p>
          <a:p>
            <a:endParaRPr lang="fr-FR" dirty="0"/>
          </a:p>
          <a:p>
            <a:endParaRPr lang="fr-FR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6BB9249D-483F-464F-B4FB-FED7AE405E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36A68-C23E-4F47-925F-79F98391A956}" type="slidenum">
              <a:rPr lang="fr-FR" smtClean="0"/>
              <a:t>18</a:t>
            </a:fld>
            <a:endParaRPr lang="fr-FR"/>
          </a:p>
        </p:txBody>
      </p:sp>
      <p:sp>
        <p:nvSpPr>
          <p:cNvPr id="5" name="Titre 1">
            <a:extLst>
              <a:ext uri="{FF2B5EF4-FFF2-40B4-BE49-F238E27FC236}">
                <a16:creationId xmlns:a16="http://schemas.microsoft.com/office/drawing/2014/main" id="{A7267C40-3CC1-4BFF-B682-F35FFF01E71C}"/>
              </a:ext>
            </a:extLst>
          </p:cNvPr>
          <p:cNvSpPr txBox="1">
            <a:spLocks/>
          </p:cNvSpPr>
          <p:nvPr/>
        </p:nvSpPr>
        <p:spPr>
          <a:xfrm>
            <a:off x="2810435" y="372775"/>
            <a:ext cx="9251577" cy="106606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50000"/>
              </a:lnSpc>
            </a:pPr>
            <a:r>
              <a:rPr lang="fr-FR" sz="2400" b="1" dirty="0">
                <a:solidFill>
                  <a:schemeClr val="accent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QUELQUES PROJETS EN PREPARATION/IDEES DE PROJETS (1/3)</a:t>
            </a:r>
            <a:endParaRPr lang="en" sz="2400" b="1" dirty="0">
              <a:solidFill>
                <a:schemeClr val="accent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035705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1189BFF-F86A-4790-89AC-8E80AAA62D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5835" y="2017059"/>
            <a:ext cx="11349318" cy="4746811"/>
          </a:xfrm>
        </p:spPr>
        <p:txBody>
          <a:bodyPr>
            <a:normAutofit/>
          </a:bodyPr>
          <a:lstStyle/>
          <a:p>
            <a:r>
              <a:rPr lang="fr-FR" dirty="0"/>
              <a:t>Projet d’implantation de deux Agropoles (</a:t>
            </a:r>
            <a:r>
              <a:rPr lang="fr-FR" dirty="0" err="1"/>
              <a:t>Karusi</a:t>
            </a:r>
            <a:r>
              <a:rPr lang="fr-FR" dirty="0"/>
              <a:t> et </a:t>
            </a:r>
            <a:r>
              <a:rPr lang="fr-FR" dirty="0" err="1"/>
              <a:t>Cibitoke</a:t>
            </a:r>
            <a:r>
              <a:rPr lang="fr-FR" dirty="0"/>
              <a:t>);</a:t>
            </a:r>
          </a:p>
          <a:p>
            <a:r>
              <a:rPr lang="fr-FR" dirty="0"/>
              <a:t>Projet de production des fertilisants à base de la tourbe;</a:t>
            </a:r>
          </a:p>
          <a:p>
            <a:pPr lvl="0"/>
            <a:r>
              <a:rPr lang="fr-FR" dirty="0"/>
              <a:t>Projets de construction des échangeurs en Mairie de Bujumbura ;</a:t>
            </a:r>
          </a:p>
          <a:p>
            <a:r>
              <a:rPr lang="fr-FR" dirty="0"/>
              <a:t>Projet de développement des infrastructures TIC;</a:t>
            </a:r>
          </a:p>
          <a:p>
            <a:r>
              <a:rPr lang="fr-FR" dirty="0"/>
              <a:t>Prospection des </a:t>
            </a:r>
            <a:r>
              <a:rPr lang="fr-FR" dirty="0" err="1"/>
              <a:t>minérais</a:t>
            </a:r>
            <a:r>
              <a:rPr lang="fr-FR" dirty="0"/>
              <a:t> (cassitérite, kaolin, or, Lithium, </a:t>
            </a:r>
            <a:r>
              <a:rPr lang="fr-FR" dirty="0" err="1"/>
              <a:t>etc</a:t>
            </a:r>
            <a:r>
              <a:rPr lang="fr-FR" dirty="0"/>
              <a:t>)  et ses minerais associés;</a:t>
            </a:r>
          </a:p>
          <a:p>
            <a:r>
              <a:rPr lang="fr-FR" dirty="0"/>
              <a:t>Projet de réhabilitation de et de modernisation  l’ex-</a:t>
            </a:r>
            <a:r>
              <a:rPr lang="fr-FR" dirty="0" err="1"/>
              <a:t>Verrundi</a:t>
            </a:r>
            <a:r>
              <a:rPr lang="fr-FR" dirty="0"/>
              <a:t> ;</a:t>
            </a:r>
          </a:p>
          <a:p>
            <a:r>
              <a:rPr lang="fr-FR" dirty="0"/>
              <a:t>Projet d’extension et de modernisation de la SOSUMO;</a:t>
            </a:r>
          </a:p>
          <a:p>
            <a:r>
              <a:rPr lang="fr-FR" dirty="0"/>
              <a:t> Projet de rénovation, l’extension et l’exploitation de l’Hôtel Source du Nil; </a:t>
            </a:r>
          </a:p>
          <a:p>
            <a:endParaRPr lang="fr-FR" dirty="0"/>
          </a:p>
          <a:p>
            <a:endParaRPr lang="fr-FR" dirty="0"/>
          </a:p>
        </p:txBody>
      </p:sp>
      <p:sp>
        <p:nvSpPr>
          <p:cNvPr id="6" name="Titre 1">
            <a:extLst>
              <a:ext uri="{FF2B5EF4-FFF2-40B4-BE49-F238E27FC236}">
                <a16:creationId xmlns:a16="http://schemas.microsoft.com/office/drawing/2014/main" id="{D0179D5F-717A-4084-BE7A-1501CCD4ED25}"/>
              </a:ext>
            </a:extLst>
          </p:cNvPr>
          <p:cNvSpPr txBox="1">
            <a:spLocks/>
          </p:cNvSpPr>
          <p:nvPr/>
        </p:nvSpPr>
        <p:spPr>
          <a:xfrm>
            <a:off x="2810435" y="372775"/>
            <a:ext cx="9251577" cy="106606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50000"/>
              </a:lnSpc>
            </a:pPr>
            <a:r>
              <a:rPr lang="fr-FR" sz="2400" b="1" dirty="0">
                <a:solidFill>
                  <a:schemeClr val="accent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QUELQUES PROJETS EN PREPARATION/IDEES DE PROJETS (2/3)</a:t>
            </a:r>
            <a:endParaRPr lang="en" sz="2400" b="1" dirty="0">
              <a:solidFill>
                <a:schemeClr val="accent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04279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C0F78C3-75E4-4D50-B4A4-BDC5016802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42447" y="793375"/>
            <a:ext cx="8431306" cy="3388659"/>
          </a:xfrm>
        </p:spPr>
        <p:txBody>
          <a:bodyPr>
            <a:normAutofit/>
          </a:bodyPr>
          <a:lstStyle/>
          <a:p>
            <a:pPr marL="0" indent="0" fontAlgn="ctr">
              <a:buNone/>
            </a:pPr>
            <a:r>
              <a:rPr lang="fr-FR" b="1" dirty="0">
                <a:solidFill>
                  <a:schemeClr val="accent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PLAN DE PRESENTATION</a:t>
            </a:r>
          </a:p>
          <a:p>
            <a:pPr marL="0" indent="0" fontAlgn="ctr">
              <a:buNone/>
            </a:pPr>
            <a:endParaRPr lang="fr-FR" b="1" dirty="0">
              <a:solidFill>
                <a:schemeClr val="accent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571500" indent="-571500" fontAlgn="ctr">
              <a:buAutoNum type="romanUcPeriod"/>
            </a:pPr>
            <a:r>
              <a:rPr lang="fr-FR" dirty="0">
                <a:solidFill>
                  <a:srgbClr val="000000"/>
                </a:solidFill>
                <a:latin typeface="Calibri" panose="020F0502020204030204" pitchFamily="34" charset="0"/>
              </a:rPr>
              <a:t>INTRODUCTION</a:t>
            </a:r>
          </a:p>
          <a:p>
            <a:pPr marL="571500" indent="-571500" fontAlgn="ctr">
              <a:buAutoNum type="romanUcPeriod"/>
            </a:pPr>
            <a:r>
              <a:rPr lang="fr-FR" dirty="0">
                <a:solidFill>
                  <a:srgbClr val="000000"/>
                </a:solidFill>
                <a:latin typeface="Calibri" panose="020F0502020204030204" pitchFamily="34" charset="0"/>
              </a:rPr>
              <a:t>PROJETS PRIORITAIRES EN QUETE DE FINANCEMENT</a:t>
            </a:r>
          </a:p>
          <a:p>
            <a:pPr marL="571500" indent="-571500" fontAlgn="ctr">
              <a:buAutoNum type="romanUcPeriod"/>
            </a:pPr>
            <a:r>
              <a:rPr lang="fr-FR" dirty="0">
                <a:solidFill>
                  <a:srgbClr val="000000"/>
                </a:solidFill>
                <a:latin typeface="Calibri" panose="020F0502020204030204" pitchFamily="34" charset="0"/>
              </a:rPr>
              <a:t>IDEES DE PROJETS</a:t>
            </a:r>
          </a:p>
          <a:p>
            <a:pPr marL="571500" indent="-571500" fontAlgn="ctr">
              <a:buAutoNum type="romanUcPeriod"/>
            </a:pPr>
            <a:r>
              <a:rPr lang="fr-FR" dirty="0">
                <a:solidFill>
                  <a:srgbClr val="000000"/>
                </a:solidFill>
                <a:latin typeface="Calibri" panose="020F0502020204030204" pitchFamily="34" charset="0"/>
              </a:rPr>
              <a:t>CONCLUSION</a:t>
            </a:r>
          </a:p>
          <a:p>
            <a:pPr fontAlgn="ctr">
              <a:buFontTx/>
              <a:buChar char="-"/>
            </a:pPr>
            <a:endParaRPr lang="fr-FR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0" indent="0" fontAlgn="ctr">
              <a:buNone/>
            </a:pPr>
            <a:endParaRPr lang="fr-FR" dirty="0"/>
          </a:p>
          <a:p>
            <a:pPr fontAlgn="ctr">
              <a:buFontTx/>
              <a:buChar char="-"/>
            </a:pPr>
            <a:endParaRPr lang="fr-FR" dirty="0"/>
          </a:p>
          <a:p>
            <a:pPr fontAlgn="ctr">
              <a:buFontTx/>
              <a:buChar char="-"/>
            </a:pPr>
            <a:endParaRPr lang="fr-FR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fontAlgn="ctr">
              <a:buFontTx/>
              <a:buChar char="-"/>
            </a:pPr>
            <a:endParaRPr lang="fr-FR" dirty="0"/>
          </a:p>
          <a:p>
            <a:pPr fontAlgn="ctr">
              <a:buFontTx/>
              <a:buChar char="-"/>
            </a:pPr>
            <a:endParaRPr lang="fr-FR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fontAlgn="ctr">
              <a:buFontTx/>
              <a:buChar char="-"/>
            </a:pPr>
            <a:endParaRPr lang="fr-FR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fontAlgn="ctr">
              <a:buFontTx/>
              <a:buChar char="-"/>
            </a:pPr>
            <a:endParaRPr lang="fr-FR" dirty="0"/>
          </a:p>
          <a:p>
            <a:pPr fontAlgn="ctr">
              <a:buFontTx/>
              <a:buChar char="-"/>
            </a:pPr>
            <a:endParaRPr lang="fr-FR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fontAlgn="ctr">
              <a:buFontTx/>
              <a:buChar char="-"/>
            </a:pPr>
            <a:endParaRPr lang="fr-FR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fontAlgn="ctr">
              <a:buFontTx/>
              <a:buChar char="-"/>
            </a:pPr>
            <a:endParaRPr lang="fr-FR" dirty="0"/>
          </a:p>
          <a:p>
            <a:pPr fontAlgn="ctr">
              <a:buFontTx/>
              <a:buChar char="-"/>
            </a:pPr>
            <a:endParaRPr lang="fr-FR" dirty="0"/>
          </a:p>
          <a:p>
            <a:pPr>
              <a:buFontTx/>
              <a:buChar char="-"/>
            </a:pPr>
            <a:endParaRPr lang="fr-FR" dirty="0"/>
          </a:p>
          <a:p>
            <a:pPr>
              <a:buFontTx/>
              <a:buChar char="-"/>
            </a:pPr>
            <a:endParaRPr lang="fr-FR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>
              <a:buFontTx/>
              <a:buChar char="-"/>
            </a:pPr>
            <a:endParaRPr lang="fr-FR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0" indent="0">
              <a:buNone/>
            </a:pPr>
            <a:endParaRPr lang="fr-FR" b="1" dirty="0">
              <a:solidFill>
                <a:schemeClr val="accent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86D0F256-79FF-4664-828D-02B4304490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36A68-C23E-4F47-925F-79F98391A956}" type="slidenum">
              <a:rPr lang="fr-FR" smtClean="0"/>
              <a:t>2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3297193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025589" y="622537"/>
            <a:ext cx="7253728" cy="596603"/>
          </a:xfrm>
        </p:spPr>
        <p:txBody>
          <a:bodyPr>
            <a:noAutofit/>
          </a:bodyPr>
          <a:lstStyle/>
          <a:p>
            <a:pPr algn="ctr"/>
            <a:r>
              <a:rPr lang="fr-FR" sz="3200" b="1" dirty="0">
                <a:solidFill>
                  <a:schemeClr val="accent1"/>
                </a:solidFill>
                <a:latin typeface="Candara" panose="020E0502030303020204" pitchFamily="34" charset="0"/>
              </a:rPr>
              <a:t>IV.CONCLUSION (1/2)</a:t>
            </a:r>
            <a:endParaRPr lang="en" sz="3200" b="1" dirty="0">
              <a:solidFill>
                <a:schemeClr val="accent1"/>
              </a:solidFill>
              <a:latin typeface="Candara" panose="020E0502030303020204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93360" y="2070846"/>
            <a:ext cx="11441927" cy="3866315"/>
          </a:xfrm>
        </p:spPr>
        <p:txBody>
          <a:bodyPr>
            <a:normAutofit/>
          </a:bodyPr>
          <a:lstStyle/>
          <a:p>
            <a:pPr algn="just"/>
            <a:endParaRPr lang="fr-FR" dirty="0"/>
          </a:p>
          <a:p>
            <a:pPr algn="just">
              <a:buFontTx/>
              <a:buChar char="-"/>
            </a:pPr>
            <a:endParaRPr lang="en" sz="3200" dirty="0"/>
          </a:p>
          <a:p>
            <a:pPr marL="0" indent="0" algn="just">
              <a:buNone/>
            </a:pPr>
            <a:endParaRPr lang="fr-FR" sz="3200" b="1" dirty="0"/>
          </a:p>
          <a:p>
            <a:endParaRPr lang="fr-FR" sz="3200" dirty="0"/>
          </a:p>
          <a:p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DCA54-58DD-4FBC-88BA-D8B574B21CEC}" type="slidenum">
              <a:rPr lang="en-US" smtClean="0"/>
              <a:t>20</a:t>
            </a:fld>
            <a:endParaRPr lang="en-US"/>
          </a:p>
        </p:txBody>
      </p:sp>
      <p:sp>
        <p:nvSpPr>
          <p:cNvPr id="7" name="Espace réservé du contenu 2">
            <a:extLst>
              <a:ext uri="{FF2B5EF4-FFF2-40B4-BE49-F238E27FC236}">
                <a16:creationId xmlns:a16="http://schemas.microsoft.com/office/drawing/2014/main" id="{12C52EBB-08E2-4CFA-8D9F-0AB31A9F0F35}"/>
              </a:ext>
            </a:extLst>
          </p:cNvPr>
          <p:cNvSpPr txBox="1">
            <a:spLocks/>
          </p:cNvSpPr>
          <p:nvPr/>
        </p:nvSpPr>
        <p:spPr>
          <a:xfrm>
            <a:off x="156882" y="2070847"/>
            <a:ext cx="11878574" cy="46506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/>
              <a:t>Le Burundi dispose plusieurs opportunités d’investissement. D’autres projets plus rentables peuvent être développés: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fr-FR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dirty="0">
                <a:solidFill>
                  <a:schemeClr val="accent1">
                    <a:lumMod val="50000"/>
                  </a:schemeClr>
                </a:solidFill>
                <a:cs typeface="Times New Roman" panose="02020603050405020304" pitchFamily="18" charset="0"/>
              </a:rPr>
              <a:t>Dans le secteur de la transformation et de l’exportation des produis agro-alimentaires;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fr-FR" dirty="0">
                <a:solidFill>
                  <a:schemeClr val="accent1">
                    <a:lumMod val="50000"/>
                  </a:schemeClr>
                </a:solidFill>
                <a:cs typeface="Times New Roman" panose="02020603050405020304" pitchFamily="18" charset="0"/>
              </a:rPr>
              <a:t>Dans les chaines de froid pour faciliter la conservation, le transport  et l’approvisionnement;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fr-FR" dirty="0">
                <a:solidFill>
                  <a:schemeClr val="accent1">
                    <a:lumMod val="50000"/>
                  </a:schemeClr>
                </a:solidFill>
                <a:cs typeface="Times New Roman" panose="02020603050405020304" pitchFamily="18" charset="0"/>
              </a:rPr>
              <a:t>Dans les secteur minier où 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l’exploitation de ce secteur passera par un partenariat gagnant-gagnant à travers la signature de contrats équilibrés garantissant un partage équitable des revenus</a:t>
            </a:r>
            <a:r>
              <a:rPr lang="fr-FR" dirty="0">
                <a:solidFill>
                  <a:schemeClr val="accent1">
                    <a:lumMod val="50000"/>
                  </a:schemeClr>
                </a:solidFill>
                <a:cs typeface="Times New Roman" panose="02020603050405020304" pitchFamily="18" charset="0"/>
              </a:rPr>
              <a:t> ; </a:t>
            </a:r>
          </a:p>
          <a:p>
            <a:pPr marL="0" indent="0" algn="just">
              <a:buNone/>
            </a:pPr>
            <a:endParaRPr lang="en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fr-FR" dirty="0"/>
          </a:p>
          <a:p>
            <a:pPr marL="0" indent="0">
              <a:buFont typeface="Arial" panose="020B0604020202020204" pitchFamily="34" charset="0"/>
              <a:buNone/>
            </a:pPr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07029977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025589" y="622537"/>
            <a:ext cx="7253728" cy="596603"/>
          </a:xfrm>
        </p:spPr>
        <p:txBody>
          <a:bodyPr>
            <a:noAutofit/>
          </a:bodyPr>
          <a:lstStyle/>
          <a:p>
            <a:pPr algn="ctr"/>
            <a:r>
              <a:rPr lang="fr-FR" sz="3200" b="1" dirty="0">
                <a:solidFill>
                  <a:schemeClr val="accent1"/>
                </a:solidFill>
                <a:latin typeface="Candara" panose="020E0502030303020204" pitchFamily="34" charset="0"/>
              </a:rPr>
              <a:t>IV.CONCLUSION (1/2)</a:t>
            </a:r>
            <a:endParaRPr lang="en" sz="3200" b="1" dirty="0">
              <a:solidFill>
                <a:schemeClr val="accent1"/>
              </a:solidFill>
              <a:latin typeface="Candara" panose="020E0502030303020204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93360" y="2070846"/>
            <a:ext cx="11441927" cy="3866315"/>
          </a:xfrm>
        </p:spPr>
        <p:txBody>
          <a:bodyPr>
            <a:normAutofit/>
          </a:bodyPr>
          <a:lstStyle/>
          <a:p>
            <a:pPr algn="just"/>
            <a:endParaRPr lang="fr-FR" dirty="0"/>
          </a:p>
          <a:p>
            <a:pPr algn="just">
              <a:buFontTx/>
              <a:buChar char="-"/>
            </a:pPr>
            <a:endParaRPr lang="en" sz="3200" dirty="0"/>
          </a:p>
          <a:p>
            <a:pPr marL="0" indent="0" algn="just">
              <a:buNone/>
            </a:pPr>
            <a:endParaRPr lang="fr-FR" sz="3200" b="1" dirty="0"/>
          </a:p>
          <a:p>
            <a:endParaRPr lang="fr-FR" sz="3200" dirty="0"/>
          </a:p>
          <a:p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DCA54-58DD-4FBC-88BA-D8B574B21CEC}" type="slidenum">
              <a:rPr lang="en-US" smtClean="0"/>
              <a:t>21</a:t>
            </a:fld>
            <a:endParaRPr lang="en-US"/>
          </a:p>
        </p:txBody>
      </p:sp>
      <p:sp>
        <p:nvSpPr>
          <p:cNvPr id="7" name="Espace réservé du contenu 2">
            <a:extLst>
              <a:ext uri="{FF2B5EF4-FFF2-40B4-BE49-F238E27FC236}">
                <a16:creationId xmlns:a16="http://schemas.microsoft.com/office/drawing/2014/main" id="{12C52EBB-08E2-4CFA-8D9F-0AB31A9F0F35}"/>
              </a:ext>
            </a:extLst>
          </p:cNvPr>
          <p:cNvSpPr txBox="1">
            <a:spLocks/>
          </p:cNvSpPr>
          <p:nvPr/>
        </p:nvSpPr>
        <p:spPr>
          <a:xfrm>
            <a:off x="156713" y="1963270"/>
            <a:ext cx="11878574" cy="481881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buFont typeface="Wingdings" panose="05000000000000000000" pitchFamily="2" charset="2"/>
              <a:buChar char="ü"/>
            </a:pPr>
            <a:r>
              <a:rPr lang="fr-FR" sz="2600" dirty="0">
                <a:solidFill>
                  <a:schemeClr val="accent1">
                    <a:lumMod val="50000"/>
                  </a:schemeClr>
                </a:solidFill>
                <a:cs typeface="Times New Roman" panose="02020603050405020304" pitchFamily="18" charset="0"/>
              </a:rPr>
              <a:t>L’industrie manufacturière pour la </a:t>
            </a:r>
            <a:r>
              <a:rPr lang="fr-FR" sz="2600" dirty="0">
                <a:ea typeface="Times New Roman" panose="02020603050405020304" pitchFamily="18" charset="0"/>
                <a:cs typeface="Times New Roman" panose="02020603050405020304" pitchFamily="18" charset="0"/>
              </a:rPr>
              <a:t>transformation des produits agro-alimentaires;  pharmaceutique et des déchets ménagers en énergie ménagère, etc.</a:t>
            </a:r>
            <a:endParaRPr lang="fr-FR" sz="2600" dirty="0">
              <a:cs typeface="Times New Roman" panose="02020603050405020304" pitchFamily="18" charset="0"/>
            </a:endParaRPr>
          </a:p>
          <a:p>
            <a:pPr lvl="0" defTabSz="609630">
              <a:lnSpc>
                <a:spcPts val="2003"/>
              </a:lnSpc>
              <a:buFont typeface="Wingdings" panose="05000000000000000000" pitchFamily="2" charset="2"/>
              <a:buChar char="ü"/>
              <a:defRPr/>
            </a:pPr>
            <a:r>
              <a:rPr lang="fr-FR" sz="2600" dirty="0">
                <a:solidFill>
                  <a:schemeClr val="accent1">
                    <a:lumMod val="50000"/>
                  </a:schemeClr>
                </a:solidFill>
                <a:cs typeface="Times New Roman" panose="02020603050405020304" pitchFamily="18" charset="0"/>
              </a:rPr>
              <a:t>Secteur du Tourisme: </a:t>
            </a:r>
            <a:r>
              <a:rPr lang="fr-FR" sz="2600" dirty="0">
                <a:cs typeface="Times New Roman" panose="02020603050405020304" pitchFamily="18" charset="0"/>
              </a:rPr>
              <a:t>Le Lac Tanganyika est la plus grande attraction touristique du Burundi.</a:t>
            </a:r>
            <a:r>
              <a:rPr lang="fr-FR" dirty="0">
                <a:cs typeface="Times New Roman" panose="02020603050405020304" pitchFamily="18" charset="0"/>
              </a:rPr>
              <a:t> </a:t>
            </a:r>
          </a:p>
          <a:p>
            <a:pPr marL="0" lvl="0" indent="0" defTabSz="609630">
              <a:lnSpc>
                <a:spcPts val="2003"/>
              </a:lnSpc>
              <a:buNone/>
              <a:defRPr/>
            </a:pPr>
            <a:r>
              <a:rPr lang="fr-FR" dirty="0">
                <a:cs typeface="Times New Roman" panose="02020603050405020304" pitchFamily="18" charset="0"/>
              </a:rPr>
              <a:t>	</a:t>
            </a:r>
            <a:endParaRPr lang="fr-FR" dirty="0">
              <a:solidFill>
                <a:schemeClr val="accent1">
                  <a:lumMod val="50000"/>
                </a:schemeClr>
              </a:solidFill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en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fr-FR" dirty="0"/>
          </a:p>
          <a:p>
            <a:pPr marL="0" indent="0">
              <a:buFont typeface="Arial" panose="020B0604020202020204" pitchFamily="34" charset="0"/>
              <a:buNone/>
            </a:pPr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</p:txBody>
      </p:sp>
      <p:sp>
        <p:nvSpPr>
          <p:cNvPr id="4" name="Organigramme : Alternative 3">
            <a:extLst>
              <a:ext uri="{FF2B5EF4-FFF2-40B4-BE49-F238E27FC236}">
                <a16:creationId xmlns:a16="http://schemas.microsoft.com/office/drawing/2014/main" id="{2A656FC4-72BF-4305-B4DD-9BB72F60B8B4}"/>
              </a:ext>
            </a:extLst>
          </p:cNvPr>
          <p:cNvSpPr/>
          <p:nvPr/>
        </p:nvSpPr>
        <p:spPr>
          <a:xfrm>
            <a:off x="156713" y="3469341"/>
            <a:ext cx="4885933" cy="3353089"/>
          </a:xfrm>
          <a:prstGeom prst="flowChartAlternate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F43389E8-F31F-4824-BD0A-01F7FD0D8CEA}"/>
              </a:ext>
            </a:extLst>
          </p:cNvPr>
          <p:cNvSpPr txBox="1"/>
          <p:nvPr/>
        </p:nvSpPr>
        <p:spPr>
          <a:xfrm>
            <a:off x="292239" y="3534013"/>
            <a:ext cx="4841026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fr-FR" sz="2400" dirty="0"/>
              <a:t> Il </a:t>
            </a:r>
            <a:r>
              <a:rPr lang="fr-FR" sz="2400" dirty="0">
                <a:cs typeface="Times New Roman" panose="02020603050405020304" pitchFamily="18" charset="0"/>
              </a:rPr>
              <a:t>s'étend sur </a:t>
            </a:r>
            <a:r>
              <a:rPr lang="fr-FR" sz="2400" dirty="0">
                <a:solidFill>
                  <a:schemeClr val="accent1">
                    <a:lumMod val="50000"/>
                  </a:schemeClr>
                </a:solidFill>
                <a:cs typeface="Times New Roman" panose="02020603050405020304" pitchFamily="18" charset="0"/>
              </a:rPr>
              <a:t>un linéaire de 130 km;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fr-FR" sz="2400" dirty="0">
                <a:cs typeface="Times New Roman" panose="02020603050405020304" pitchFamily="18" charset="0"/>
              </a:rPr>
              <a:t>C’est la plus </a:t>
            </a:r>
            <a:r>
              <a:rPr lang="fr-FR" sz="2400" dirty="0">
                <a:solidFill>
                  <a:schemeClr val="accent1">
                    <a:lumMod val="50000"/>
                  </a:schemeClr>
                </a:solidFill>
                <a:cs typeface="Times New Roman" panose="02020603050405020304" pitchFamily="18" charset="0"/>
              </a:rPr>
              <a:t>grande réserve d’eau 		douce au monde;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fr-FR" sz="2400" dirty="0">
                <a:cs typeface="Times New Roman" panose="02020603050405020304" pitchFamily="18" charset="0"/>
              </a:rPr>
              <a:t>Il regorge avec </a:t>
            </a:r>
            <a:r>
              <a:rPr lang="fr-FR" sz="2400" dirty="0">
                <a:solidFill>
                  <a:schemeClr val="accent1">
                    <a:lumMod val="50000"/>
                  </a:schemeClr>
                </a:solidFill>
                <a:cs typeface="Times New Roman" panose="02020603050405020304" pitchFamily="18" charset="0"/>
              </a:rPr>
              <a:t>une centaine d’espèces de poissons endémiques </a:t>
            </a:r>
            <a:r>
              <a:rPr lang="fr-FR" sz="2400" dirty="0">
                <a:cs typeface="Times New Roman" panose="02020603050405020304" pitchFamily="18" charset="0"/>
              </a:rPr>
              <a:t>: </a:t>
            </a:r>
            <a:r>
              <a:rPr lang="fr-FR" sz="2400" dirty="0" err="1">
                <a:cs typeface="Times New Roman" panose="02020603050405020304" pitchFamily="18" charset="0"/>
              </a:rPr>
              <a:t>Mukeke</a:t>
            </a:r>
            <a:r>
              <a:rPr lang="fr-FR" sz="2400" dirty="0">
                <a:cs typeface="Times New Roman" panose="02020603050405020304" pitchFamily="18" charset="0"/>
              </a:rPr>
              <a:t>, </a:t>
            </a:r>
            <a:r>
              <a:rPr lang="fr-FR" sz="2400" dirty="0" err="1">
                <a:cs typeface="Times New Roman" panose="02020603050405020304" pitchFamily="18" charset="0"/>
              </a:rPr>
              <a:t>Ndagala</a:t>
            </a:r>
            <a:r>
              <a:rPr lang="fr-FR" sz="2400" dirty="0">
                <a:cs typeface="Times New Roman" panose="02020603050405020304" pitchFamily="18" charset="0"/>
              </a:rPr>
              <a:t>, </a:t>
            </a:r>
            <a:r>
              <a:rPr lang="fr-FR" sz="2400" dirty="0" err="1">
                <a:cs typeface="Times New Roman" panose="02020603050405020304" pitchFamily="18" charset="0"/>
              </a:rPr>
              <a:t>Nonzi</a:t>
            </a:r>
            <a:r>
              <a:rPr lang="fr-FR" sz="2400" dirty="0">
                <a:cs typeface="Times New Roman" panose="02020603050405020304" pitchFamily="18" charset="0"/>
              </a:rPr>
              <a:t> , Capitaine, </a:t>
            </a:r>
            <a:r>
              <a:rPr lang="fr-FR" sz="2400" dirty="0" err="1">
                <a:cs typeface="Times New Roman" panose="02020603050405020304" pitchFamily="18" charset="0"/>
              </a:rPr>
              <a:t>Sangala</a:t>
            </a:r>
            <a:r>
              <a:rPr lang="fr-FR" sz="2400" dirty="0">
                <a:cs typeface="Times New Roman" panose="02020603050405020304" pitchFamily="18" charset="0"/>
              </a:rPr>
              <a:t>, etc.)</a:t>
            </a:r>
            <a:endParaRPr lang="fr-FR" sz="2400" dirty="0">
              <a:solidFill>
                <a:schemeClr val="accent1">
                  <a:lumMod val="50000"/>
                </a:schemeClr>
              </a:solidFill>
              <a:cs typeface="Times New Roman" panose="02020603050405020304" pitchFamily="18" charset="0"/>
            </a:endParaRPr>
          </a:p>
          <a:p>
            <a:endParaRPr lang="fr-FR" dirty="0"/>
          </a:p>
        </p:txBody>
      </p:sp>
      <p:sp>
        <p:nvSpPr>
          <p:cNvPr id="9" name="Ellipse 8">
            <a:extLst>
              <a:ext uri="{FF2B5EF4-FFF2-40B4-BE49-F238E27FC236}">
                <a16:creationId xmlns:a16="http://schemas.microsoft.com/office/drawing/2014/main" id="{7E0B411A-1A0B-4B29-96D1-25BD35978E6F}"/>
              </a:ext>
            </a:extLst>
          </p:cNvPr>
          <p:cNvSpPr/>
          <p:nvPr/>
        </p:nvSpPr>
        <p:spPr>
          <a:xfrm>
            <a:off x="6733058" y="3832411"/>
            <a:ext cx="5211610" cy="2104749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 dirty="0">
              <a:cs typeface="Times New Roman" panose="02020603050405020304" pitchFamily="18" charset="0"/>
            </a:endParaRPr>
          </a:p>
          <a:p>
            <a:pPr algn="ctr"/>
            <a:r>
              <a:rPr lang="fr-FR" sz="2000" b="1" dirty="0">
                <a:cs typeface="Times New Roman" panose="02020603050405020304" pitchFamily="18" charset="0"/>
              </a:rPr>
              <a:t>Ses côtes qui ne demandent qu’à être aménagées pour rivaliser avec les plus belles plages du monde</a:t>
            </a:r>
          </a:p>
          <a:p>
            <a:pPr algn="ctr"/>
            <a:endParaRPr lang="fr-FR" dirty="0"/>
          </a:p>
        </p:txBody>
      </p:sp>
      <p:sp>
        <p:nvSpPr>
          <p:cNvPr id="13" name="Flèche : droite 12">
            <a:extLst>
              <a:ext uri="{FF2B5EF4-FFF2-40B4-BE49-F238E27FC236}">
                <a16:creationId xmlns:a16="http://schemas.microsoft.com/office/drawing/2014/main" id="{84FB54EB-9390-4DB6-85F9-3EFA0AC40F79}"/>
              </a:ext>
            </a:extLst>
          </p:cNvPr>
          <p:cNvSpPr/>
          <p:nvPr/>
        </p:nvSpPr>
        <p:spPr>
          <a:xfrm>
            <a:off x="5268791" y="4797379"/>
            <a:ext cx="1373648" cy="20492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6491369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" dirty="0"/>
              <a:t> 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>
              <a:solidFill>
                <a:schemeClr val="accent6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" sz="6600" dirty="0">
                <a:latin typeface="Comic Sans MS" panose="030F0702030302020204" pitchFamily="66" charset="0"/>
              </a:rPr>
              <a:t>Je vous remercie pour votre attention!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36A68-C23E-4F47-925F-79F98391A956}" type="slidenum">
              <a:rPr lang="fr-FR" smtClean="0"/>
              <a:t>22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030434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A3A90F7-ABDB-4D0D-8520-3A5B34C197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23129" y="319088"/>
            <a:ext cx="7830671" cy="1127499"/>
          </a:xfrm>
        </p:spPr>
        <p:txBody>
          <a:bodyPr/>
          <a:lstStyle/>
          <a:p>
            <a:r>
              <a:rPr lang="fr-FR" sz="2800" b="1" dirty="0">
                <a:solidFill>
                  <a:schemeClr val="accent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I. INTRODUCTION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D5CA1E1-C986-43A3-8A0E-BC93F4F0F1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6175" y="1976718"/>
            <a:ext cx="11483789" cy="4562194"/>
          </a:xfrm>
        </p:spPr>
        <p:txBody>
          <a:bodyPr>
            <a:normAutofit/>
          </a:bodyPr>
          <a:lstStyle/>
          <a:p>
            <a:pPr algn="just"/>
            <a:r>
              <a:rPr lang="fr-FR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En vue de réaliser sa Vision « Burundi, Pays Emergent en 2040 et Pays Développé en 2060 », un outil stratégique a été élaboré pour regrouper et structurer les initiatives clés alignées aux objectifs de la Vision et du Plan National de Développement (PND, 2018-2027) révisé.</a:t>
            </a:r>
          </a:p>
          <a:p>
            <a:pPr algn="just"/>
            <a:r>
              <a:rPr lang="fr-FR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Cet outil est une synthèse des projets prioritaires qui facilite la compréhension des besoins et des opportunités d’investissement. Ces projets sont classés en deux catégories:</a:t>
            </a:r>
          </a:p>
          <a:p>
            <a:pPr marL="0" indent="0" algn="just">
              <a:buNone/>
            </a:pPr>
            <a:r>
              <a:rPr lang="fr-FR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	</a:t>
            </a:r>
            <a:r>
              <a:rPr lang="fr-FR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 Les projets disposant des études de faisabilité et,</a:t>
            </a:r>
          </a:p>
          <a:p>
            <a:pPr marL="0" indent="0" algn="just">
              <a:buNone/>
            </a:pPr>
            <a:r>
              <a:rPr lang="fr-FR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	- Les projets en préparation ou idées de projets. </a:t>
            </a:r>
            <a:endParaRPr lang="en-US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fr-FR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EDF7971B-F0CD-4829-89BB-4165E36BDB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36A68-C23E-4F47-925F-79F98391A956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703188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82A90B88-7115-450E-B2B9-671A2EB6B8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536A68-C23E-4F47-925F-79F98391A956}" type="slidenum">
              <a:rPr lang="fr-FR" smtClean="0"/>
              <a:t>4</a:t>
            </a:fld>
            <a:endParaRPr lang="fr-FR"/>
          </a:p>
        </p:txBody>
      </p:sp>
      <p:sp>
        <p:nvSpPr>
          <p:cNvPr id="5" name="Titre 1">
            <a:extLst>
              <a:ext uri="{FF2B5EF4-FFF2-40B4-BE49-F238E27FC236}">
                <a16:creationId xmlns:a16="http://schemas.microsoft.com/office/drawing/2014/main" id="{1D8601B2-CD5A-4C3E-91C9-04F4D2A44314}"/>
              </a:ext>
            </a:extLst>
          </p:cNvPr>
          <p:cNvSpPr txBox="1">
            <a:spLocks/>
          </p:cNvSpPr>
          <p:nvPr/>
        </p:nvSpPr>
        <p:spPr>
          <a:xfrm>
            <a:off x="699247" y="3073400"/>
            <a:ext cx="10959353" cy="12296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50000"/>
              </a:lnSpc>
            </a:pPr>
            <a:r>
              <a:rPr lang="fr-FR" sz="2800" b="1" dirty="0">
                <a:solidFill>
                  <a:schemeClr val="accent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II. PROJETS AVEC ETUDE DE FAISABILITE PAR SECTEUR</a:t>
            </a:r>
            <a:endParaRPr lang="en" sz="2800" b="1" dirty="0">
              <a:solidFill>
                <a:schemeClr val="accent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0806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128248" y="1014519"/>
            <a:ext cx="7061076" cy="711199"/>
          </a:xfrm>
        </p:spPr>
        <p:txBody>
          <a:bodyPr>
            <a:normAutofit/>
          </a:bodyPr>
          <a:lstStyle/>
          <a:p>
            <a:pPr algn="ctr"/>
            <a:r>
              <a:rPr lang="fr-FR" sz="2800" b="1" dirty="0">
                <a:solidFill>
                  <a:schemeClr val="accent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INFRASTRUCTURES ROUTIERES (1/4)</a:t>
            </a:r>
            <a:endParaRPr lang="en" sz="2800" b="1" dirty="0">
              <a:solidFill>
                <a:schemeClr val="accent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>
          <a:xfrm>
            <a:off x="289983" y="2150773"/>
            <a:ext cx="11786271" cy="4129003"/>
          </a:xfrm>
        </p:spPr>
        <p:txBody>
          <a:bodyPr>
            <a:normAutofit/>
          </a:bodyPr>
          <a:lstStyle/>
          <a:p>
            <a:pPr algn="just"/>
            <a:endParaRPr lang="fr-FR" dirty="0"/>
          </a:p>
          <a:p>
            <a:pPr marL="128016" lvl="1" indent="0" algn="just">
              <a:buNone/>
            </a:pPr>
            <a:endParaRPr lang="fr-FR" sz="8000" b="1" dirty="0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F9DB9664-3266-FE02-6493-C95D4357827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1556939"/>
              </p:ext>
            </p:extLst>
          </p:nvPr>
        </p:nvGraphicFramePr>
        <p:xfrm>
          <a:off x="665870" y="2150773"/>
          <a:ext cx="11236147" cy="45540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1251">
                  <a:extLst>
                    <a:ext uri="{9D8B030D-6E8A-4147-A177-3AD203B41FA5}">
                      <a16:colId xmlns:a16="http://schemas.microsoft.com/office/drawing/2014/main" val="2910162145"/>
                    </a:ext>
                  </a:extLst>
                </a:gridCol>
                <a:gridCol w="6633575">
                  <a:extLst>
                    <a:ext uri="{9D8B030D-6E8A-4147-A177-3AD203B41FA5}">
                      <a16:colId xmlns:a16="http://schemas.microsoft.com/office/drawing/2014/main" val="2271353936"/>
                    </a:ext>
                  </a:extLst>
                </a:gridCol>
                <a:gridCol w="1967421">
                  <a:extLst>
                    <a:ext uri="{9D8B030D-6E8A-4147-A177-3AD203B41FA5}">
                      <a16:colId xmlns:a16="http://schemas.microsoft.com/office/drawing/2014/main" val="1219329590"/>
                    </a:ext>
                  </a:extLst>
                </a:gridCol>
                <a:gridCol w="2083900">
                  <a:extLst>
                    <a:ext uri="{9D8B030D-6E8A-4147-A177-3AD203B41FA5}">
                      <a16:colId xmlns:a16="http://schemas.microsoft.com/office/drawing/2014/main" val="2953751058"/>
                    </a:ext>
                  </a:extLst>
                </a:gridCol>
              </a:tblGrid>
              <a:tr h="69952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N°</a:t>
                      </a:r>
                      <a:endParaRPr lang="en-US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Titre</a:t>
                      </a:r>
                      <a:r>
                        <a:rPr lang="en-US" sz="1600" b="1" kern="0" baseline="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du projet</a:t>
                      </a:r>
                      <a:endParaRPr lang="en-US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Coût estimatif</a:t>
                      </a:r>
                      <a:r>
                        <a:rPr lang="en-US" sz="1600" b="1" kern="0" baseline="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="1" kern="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(en million</a:t>
                      </a:r>
                      <a:r>
                        <a:rPr lang="en-US" sz="1600" b="1" kern="0" baseline="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="1" kern="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USD)</a:t>
                      </a:r>
                      <a:endParaRPr lang="en-US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Auteur</a:t>
                      </a:r>
                      <a:r>
                        <a:rPr lang="en-US" sz="1600" b="1" kern="0" baseline="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de l’étude de faisabilité</a:t>
                      </a:r>
                      <a:endParaRPr lang="en-US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366850527"/>
                  </a:ext>
                </a:extLst>
              </a:tr>
              <a:tr h="892026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600" kern="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AMENAGEMENT ET DE BITUMAGE DE LA ROUTE PROVINCIALE RP 101 : KIRIRI-MWITA-ISALE- BUGARAMA ET SES BRETELLES : MUBERURE-ISALE ET  BUHONGA-MUYIRA</a:t>
                      </a:r>
                      <a:endParaRPr lang="en-US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117,1</a:t>
                      </a:r>
                      <a:endParaRPr lang="en-US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STS Mobile, 2019</a:t>
                      </a:r>
                      <a:endParaRPr lang="en-US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09214863"/>
                  </a:ext>
                </a:extLst>
              </a:tr>
              <a:tr h="892026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600" kern="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REHABILITATION ET ELARGISSEMENT DE LA ROUTE NATIONALE N°1 : BUJUMBURA-BUGARAMA- KAYANZA-KANYARU HAUT</a:t>
                      </a:r>
                      <a:endParaRPr lang="en-US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168,95</a:t>
                      </a:r>
                      <a:endParaRPr lang="en-US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CIRA International , 2014</a:t>
                      </a:r>
                      <a:endParaRPr lang="en-US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736330030"/>
                  </a:ext>
                </a:extLst>
              </a:tr>
              <a:tr h="892026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600" kern="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REHABILITATION ET ELARGISSEMENT DE LA ROUTE NATIONALE N°7: BUJUMBURA- RUTANA (GITABA)</a:t>
                      </a:r>
                      <a:endParaRPr lang="en-US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193,4</a:t>
                      </a:r>
                      <a:endParaRPr lang="en-US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CIRA International, 2014</a:t>
                      </a:r>
                      <a:endParaRPr lang="en-US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928415744"/>
                  </a:ext>
                </a:extLst>
              </a:tr>
              <a:tr h="589230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600" kern="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AMENAGEMENT ET DE BITUMAGE DE LA RP 420 : KAYOGORO-BUHEMA</a:t>
                      </a:r>
                      <a:endParaRPr lang="en-US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49,7</a:t>
                      </a:r>
                      <a:endParaRPr lang="en-US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STS Mobile, 2021</a:t>
                      </a:r>
                      <a:endParaRPr lang="en-US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690975446"/>
                  </a:ext>
                </a:extLst>
              </a:tr>
              <a:tr h="589230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600" kern="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AMENAGEMENT ET BITUMAGE DE LA RN 11 : BUKEMBA-GISURU-CANKUZO</a:t>
                      </a:r>
                      <a:endParaRPr lang="en-US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192,4</a:t>
                      </a:r>
                      <a:endParaRPr lang="en-US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kern="0" dirty="0" err="1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Inframad</a:t>
                      </a:r>
                      <a:r>
                        <a:rPr lang="en-US" sz="1600" kern="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(2014)</a:t>
                      </a:r>
                      <a:endParaRPr lang="en-US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72778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630203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>
          <a:xfrm>
            <a:off x="289983" y="2720761"/>
            <a:ext cx="11786271" cy="3559015"/>
          </a:xfrm>
        </p:spPr>
        <p:txBody>
          <a:bodyPr>
            <a:normAutofit/>
          </a:bodyPr>
          <a:lstStyle/>
          <a:p>
            <a:pPr algn="just"/>
            <a:endParaRPr lang="fr-FR" dirty="0"/>
          </a:p>
          <a:p>
            <a:pPr marL="128016" lvl="1" indent="0" algn="just">
              <a:buNone/>
            </a:pPr>
            <a:endParaRPr lang="fr-FR" sz="8000" b="1" dirty="0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F9DB9664-3266-FE02-6493-C95D4357827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0614780"/>
              </p:ext>
            </p:extLst>
          </p:nvPr>
        </p:nvGraphicFramePr>
        <p:xfrm>
          <a:off x="988677" y="2445880"/>
          <a:ext cx="11087577" cy="44056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6364">
                  <a:extLst>
                    <a:ext uri="{9D8B030D-6E8A-4147-A177-3AD203B41FA5}">
                      <a16:colId xmlns:a16="http://schemas.microsoft.com/office/drawing/2014/main" val="2910162145"/>
                    </a:ext>
                  </a:extLst>
                </a:gridCol>
                <a:gridCol w="6623461">
                  <a:extLst>
                    <a:ext uri="{9D8B030D-6E8A-4147-A177-3AD203B41FA5}">
                      <a16:colId xmlns:a16="http://schemas.microsoft.com/office/drawing/2014/main" val="2271353936"/>
                    </a:ext>
                  </a:extLst>
                </a:gridCol>
                <a:gridCol w="1643309">
                  <a:extLst>
                    <a:ext uri="{9D8B030D-6E8A-4147-A177-3AD203B41FA5}">
                      <a16:colId xmlns:a16="http://schemas.microsoft.com/office/drawing/2014/main" val="1219329590"/>
                    </a:ext>
                  </a:extLst>
                </a:gridCol>
                <a:gridCol w="2354443">
                  <a:extLst>
                    <a:ext uri="{9D8B030D-6E8A-4147-A177-3AD203B41FA5}">
                      <a16:colId xmlns:a16="http://schemas.microsoft.com/office/drawing/2014/main" val="2953751058"/>
                    </a:ext>
                  </a:extLst>
                </a:gridCol>
              </a:tblGrid>
              <a:tr h="94193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N°</a:t>
                      </a:r>
                      <a:endParaRPr lang="en-US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Titre</a:t>
                      </a:r>
                      <a:r>
                        <a:rPr lang="en-US" sz="1600" b="1" kern="0" baseline="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du projet</a:t>
                      </a:r>
                      <a:endParaRPr lang="en-US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Coût estimatif</a:t>
                      </a:r>
                      <a:r>
                        <a:rPr lang="en-US" sz="1600" b="1" kern="0" baseline="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="1" kern="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(en million</a:t>
                      </a:r>
                      <a:r>
                        <a:rPr lang="en-US" sz="1600" b="1" kern="0" baseline="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="1" kern="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USD)</a:t>
                      </a:r>
                      <a:endParaRPr lang="en-US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Auteur</a:t>
                      </a:r>
                      <a:r>
                        <a:rPr lang="en-US" sz="1600" b="1" kern="0" baseline="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de l’étude de faisabilité</a:t>
                      </a:r>
                      <a:endParaRPr lang="en-US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366850527"/>
                  </a:ext>
                </a:extLst>
              </a:tr>
              <a:tr h="533402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600" kern="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AMENAGEMENT ET BITUMAGE DE LA RN 17 : BURURI-MAKAMBA </a:t>
                      </a:r>
                      <a:endParaRPr lang="en-US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91,55</a:t>
                      </a:r>
                      <a:endParaRPr lang="en-US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STS Mobile, 2018</a:t>
                      </a:r>
                      <a:endParaRPr lang="en-US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851575252"/>
                  </a:ext>
                </a:extLst>
              </a:tr>
              <a:tr h="425056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US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600" kern="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AMENAGEMENT ET CONSTRUCTION DE LA ROUTE NATIONALE N°13 : CANKUZO-GAHUMO (50 KM)</a:t>
                      </a:r>
                      <a:endParaRPr lang="en-US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66,05</a:t>
                      </a:r>
                      <a:endParaRPr lang="en-US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STUDI International, 2014</a:t>
                      </a:r>
                      <a:endParaRPr lang="en-US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915325911"/>
                  </a:ext>
                </a:extLst>
              </a:tr>
              <a:tr h="807509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US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600" kern="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REHABILITATION ET AGRANDISSEMENT DE LA ROUTE NATIONALE N°12 : GITEGA-KARUZI-MUYINGA</a:t>
                      </a:r>
                      <a:endParaRPr lang="en-US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95,05</a:t>
                      </a:r>
                      <a:endParaRPr lang="en-US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CIRA International, 2014</a:t>
                      </a:r>
                      <a:endParaRPr lang="en-US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205052338"/>
                  </a:ext>
                </a:extLst>
              </a:tr>
              <a:tr h="807509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en-US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fr-FR" sz="1600" kern="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REHABILITATION ET AGRANDISSEMENT DE LA ROUTE NATIONALE N°6 : KAYANZA-NGOZI-MUSASA-MUYINGA-KOBERO (130 KM)</a:t>
                      </a:r>
                      <a:endParaRPr lang="en-US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116,89</a:t>
                      </a:r>
                      <a:endParaRPr lang="en-US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CIRA International, 2014</a:t>
                      </a:r>
                      <a:endParaRPr lang="en-US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131519008"/>
                  </a:ext>
                </a:extLst>
              </a:tr>
              <a:tr h="807509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en-US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600" kern="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AMENAGEMENT ET CONSTRUCTION DE LA RN 15 : NGOZI-KANYARU BAS(24 KM)</a:t>
                      </a:r>
                      <a:endParaRPr lang="en-US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61,05</a:t>
                      </a:r>
                      <a:endParaRPr lang="en-US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TECHNIPLAN, 2014</a:t>
                      </a:r>
                      <a:endParaRPr lang="en-US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425415488"/>
                  </a:ext>
                </a:extLst>
              </a:tr>
            </a:tbl>
          </a:graphicData>
        </a:graphic>
      </p:graphicFrame>
      <p:sp>
        <p:nvSpPr>
          <p:cNvPr id="6" name="Titre 1">
            <a:extLst>
              <a:ext uri="{FF2B5EF4-FFF2-40B4-BE49-F238E27FC236}">
                <a16:creationId xmlns:a16="http://schemas.microsoft.com/office/drawing/2014/main" id="{DF78A5EC-51C6-4A2E-81F1-8D7F5ADD54B6}"/>
              </a:ext>
            </a:extLst>
          </p:cNvPr>
          <p:cNvSpPr txBox="1">
            <a:spLocks/>
          </p:cNvSpPr>
          <p:nvPr/>
        </p:nvSpPr>
        <p:spPr>
          <a:xfrm>
            <a:off x="4491318" y="1261774"/>
            <a:ext cx="7061076" cy="7111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n" sz="28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" name="Titre 1">
            <a:extLst>
              <a:ext uri="{FF2B5EF4-FFF2-40B4-BE49-F238E27FC236}">
                <a16:creationId xmlns:a16="http://schemas.microsoft.com/office/drawing/2014/main" id="{4174BBB3-07B2-4C30-9D91-3870F34356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55142" y="1162972"/>
            <a:ext cx="7061076" cy="711199"/>
          </a:xfrm>
        </p:spPr>
        <p:txBody>
          <a:bodyPr>
            <a:normAutofit/>
          </a:bodyPr>
          <a:lstStyle/>
          <a:p>
            <a:pPr algn="ctr"/>
            <a:r>
              <a:rPr lang="fr-FR" sz="2800" b="1" dirty="0">
                <a:solidFill>
                  <a:schemeClr val="accent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INFRASTRUCTURES ROUTIERES (2/4)</a:t>
            </a:r>
            <a:endParaRPr lang="en" sz="2800" b="1" dirty="0">
              <a:solidFill>
                <a:schemeClr val="accent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44686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>
          <a:xfrm>
            <a:off x="289983" y="2150773"/>
            <a:ext cx="11786271" cy="4129003"/>
          </a:xfrm>
        </p:spPr>
        <p:txBody>
          <a:bodyPr>
            <a:normAutofit/>
          </a:bodyPr>
          <a:lstStyle/>
          <a:p>
            <a:pPr algn="just"/>
            <a:endParaRPr lang="fr-FR" dirty="0"/>
          </a:p>
          <a:p>
            <a:pPr marL="128016" lvl="1" indent="0" algn="just">
              <a:buNone/>
            </a:pPr>
            <a:endParaRPr lang="fr-FR" sz="8000" b="1" dirty="0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F9DB9664-3266-FE02-6493-C95D4357827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4468565"/>
              </p:ext>
            </p:extLst>
          </p:nvPr>
        </p:nvGraphicFramePr>
        <p:xfrm>
          <a:off x="178191" y="2150773"/>
          <a:ext cx="11898063" cy="45910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5381">
                  <a:extLst>
                    <a:ext uri="{9D8B030D-6E8A-4147-A177-3AD203B41FA5}">
                      <a16:colId xmlns:a16="http://schemas.microsoft.com/office/drawing/2014/main" val="2910162145"/>
                    </a:ext>
                  </a:extLst>
                </a:gridCol>
                <a:gridCol w="8132548">
                  <a:extLst>
                    <a:ext uri="{9D8B030D-6E8A-4147-A177-3AD203B41FA5}">
                      <a16:colId xmlns:a16="http://schemas.microsoft.com/office/drawing/2014/main" val="2271353936"/>
                    </a:ext>
                  </a:extLst>
                </a:gridCol>
                <a:gridCol w="1323433">
                  <a:extLst>
                    <a:ext uri="{9D8B030D-6E8A-4147-A177-3AD203B41FA5}">
                      <a16:colId xmlns:a16="http://schemas.microsoft.com/office/drawing/2014/main" val="1219329590"/>
                    </a:ext>
                  </a:extLst>
                </a:gridCol>
                <a:gridCol w="1986701">
                  <a:extLst>
                    <a:ext uri="{9D8B030D-6E8A-4147-A177-3AD203B41FA5}">
                      <a16:colId xmlns:a16="http://schemas.microsoft.com/office/drawing/2014/main" val="2953751058"/>
                    </a:ext>
                  </a:extLst>
                </a:gridCol>
              </a:tblGrid>
              <a:tr h="1012102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N°</a:t>
                      </a:r>
                      <a:endParaRPr lang="en-US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Titre</a:t>
                      </a:r>
                      <a:r>
                        <a:rPr lang="en-US" sz="1600" b="1" kern="0" baseline="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du projet</a:t>
                      </a:r>
                      <a:endParaRPr lang="en-US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Coût estimatif</a:t>
                      </a:r>
                      <a:r>
                        <a:rPr lang="en-US" sz="1600" b="1" kern="0" baseline="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="1" kern="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(en million</a:t>
                      </a:r>
                      <a:r>
                        <a:rPr lang="en-US" sz="1600" b="1" kern="0" baseline="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="1" kern="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USD)</a:t>
                      </a:r>
                      <a:endParaRPr lang="en-US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Auteur</a:t>
                      </a:r>
                      <a:r>
                        <a:rPr lang="en-US" sz="1600" b="1" kern="0" baseline="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de l’étude de faisabilité</a:t>
                      </a:r>
                      <a:endParaRPr lang="en-US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366850527"/>
                  </a:ext>
                </a:extLst>
              </a:tr>
              <a:tr h="1086830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en-US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600" kern="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AMENAGEMENT ET BITUMAGE DE LA RP 106 : NDAVA-BUHAYIRA-NDORA ET SES   DEUX PISTES CONNEXES : LES BRETELLES VERS LE MARCHE DE BUHAYIRA ET LE LYCEE MERE DU SAUVEUR  TRONÇON    KAGWEMA – MUDUBUGU – RANDA</a:t>
                      </a:r>
                      <a:endParaRPr lang="en-US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84,1</a:t>
                      </a:r>
                      <a:endParaRPr lang="en-US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Hydro Electric Power consulting (HEPC), 2019</a:t>
                      </a:r>
                      <a:endParaRPr lang="en-US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09214863"/>
                  </a:ext>
                </a:extLst>
              </a:tr>
              <a:tr h="675503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en-US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600" kern="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AMENAGEMENT ET BITUMAGE DE LA ROUTE PROVINCIALE N° 118 : KINAMA-MUZINDA</a:t>
                      </a:r>
                      <a:endParaRPr lang="en-US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71,1</a:t>
                      </a:r>
                      <a:endParaRPr lang="en-US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STS Mobile, 2016</a:t>
                      </a:r>
                      <a:endParaRPr lang="en-US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736330030"/>
                  </a:ext>
                </a:extLst>
              </a:tr>
              <a:tr h="1030100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en-US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AMENAGEMENT ET BITUMAGE DE LA RP 314 : KOBERO-BUSONI-NYARUNAZI ET LA RP 319 : KABANGA- RWERU-GATARE-GASENYI</a:t>
                      </a:r>
                      <a:endParaRPr lang="en-US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225,1</a:t>
                      </a:r>
                      <a:endParaRPr lang="en-US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Author: Hydro Electric Power consulting (HEPC), 2019</a:t>
                      </a:r>
                      <a:endParaRPr lang="en-US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928415744"/>
                  </a:ext>
                </a:extLst>
              </a:tr>
              <a:tr h="769050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en-US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600" kern="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PROJET D’ELARGISEMENT DES ROUTES D’ENTREE/SORTIE A L’AEROPORT INTERNATIONAL MELCHIOR NDADAYE</a:t>
                      </a:r>
                      <a:endParaRPr lang="en-US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279,8</a:t>
                      </a:r>
                      <a:endParaRPr lang="en-US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Chine Airport Construction Company  </a:t>
                      </a:r>
                      <a:endParaRPr lang="en-US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690975446"/>
                  </a:ext>
                </a:extLst>
              </a:tr>
            </a:tbl>
          </a:graphicData>
        </a:graphic>
      </p:graphicFrame>
      <p:sp>
        <p:nvSpPr>
          <p:cNvPr id="6" name="Titre 1">
            <a:extLst>
              <a:ext uri="{FF2B5EF4-FFF2-40B4-BE49-F238E27FC236}">
                <a16:creationId xmlns:a16="http://schemas.microsoft.com/office/drawing/2014/main" id="{72271CD1-516C-4009-8497-E275E3B014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28248" y="1014519"/>
            <a:ext cx="7061076" cy="711199"/>
          </a:xfrm>
        </p:spPr>
        <p:txBody>
          <a:bodyPr>
            <a:normAutofit/>
          </a:bodyPr>
          <a:lstStyle/>
          <a:p>
            <a:pPr algn="ctr"/>
            <a:r>
              <a:rPr lang="fr-FR" sz="2800" b="1" dirty="0">
                <a:solidFill>
                  <a:schemeClr val="accent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INFRASTRUCTURES ROUTIERES (3/4)</a:t>
            </a:r>
            <a:endParaRPr lang="en" sz="2800" b="1" dirty="0">
              <a:solidFill>
                <a:schemeClr val="accent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02424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>
          <a:xfrm>
            <a:off x="289983" y="2150773"/>
            <a:ext cx="11786271" cy="4129003"/>
          </a:xfrm>
        </p:spPr>
        <p:txBody>
          <a:bodyPr>
            <a:normAutofit/>
          </a:bodyPr>
          <a:lstStyle/>
          <a:p>
            <a:pPr algn="just"/>
            <a:endParaRPr lang="fr-FR" dirty="0"/>
          </a:p>
          <a:p>
            <a:pPr marL="128016" lvl="1" indent="0" algn="just">
              <a:buNone/>
            </a:pPr>
            <a:endParaRPr lang="fr-FR" sz="8000" b="1" dirty="0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F9DB9664-3266-FE02-6493-C95D4357827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1719253"/>
              </p:ext>
            </p:extLst>
          </p:nvPr>
        </p:nvGraphicFramePr>
        <p:xfrm>
          <a:off x="196702" y="2528132"/>
          <a:ext cx="11705314" cy="38867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7411">
                  <a:extLst>
                    <a:ext uri="{9D8B030D-6E8A-4147-A177-3AD203B41FA5}">
                      <a16:colId xmlns:a16="http://schemas.microsoft.com/office/drawing/2014/main" val="2910162145"/>
                    </a:ext>
                  </a:extLst>
                </a:gridCol>
                <a:gridCol w="6892598">
                  <a:extLst>
                    <a:ext uri="{9D8B030D-6E8A-4147-A177-3AD203B41FA5}">
                      <a16:colId xmlns:a16="http://schemas.microsoft.com/office/drawing/2014/main" val="2271353936"/>
                    </a:ext>
                  </a:extLst>
                </a:gridCol>
                <a:gridCol w="2045991">
                  <a:extLst>
                    <a:ext uri="{9D8B030D-6E8A-4147-A177-3AD203B41FA5}">
                      <a16:colId xmlns:a16="http://schemas.microsoft.com/office/drawing/2014/main" val="1219329590"/>
                    </a:ext>
                  </a:extLst>
                </a:gridCol>
                <a:gridCol w="2289314">
                  <a:extLst>
                    <a:ext uri="{9D8B030D-6E8A-4147-A177-3AD203B41FA5}">
                      <a16:colId xmlns:a16="http://schemas.microsoft.com/office/drawing/2014/main" val="2953751058"/>
                    </a:ext>
                  </a:extLst>
                </a:gridCol>
              </a:tblGrid>
              <a:tr h="117472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N°</a:t>
                      </a:r>
                      <a:endParaRPr lang="en-US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Titre</a:t>
                      </a:r>
                      <a:r>
                        <a:rPr lang="en-US" sz="1600" b="1" kern="0" baseline="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du projet</a:t>
                      </a:r>
                      <a:endParaRPr lang="en-US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Coût estimatif</a:t>
                      </a:r>
                      <a:r>
                        <a:rPr lang="en-US" sz="1600" b="1" kern="0" baseline="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="1" kern="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(en million</a:t>
                      </a:r>
                      <a:r>
                        <a:rPr lang="en-US" sz="1600" b="1" kern="0" baseline="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="1" kern="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USD)</a:t>
                      </a:r>
                      <a:endParaRPr lang="en-US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Auteur</a:t>
                      </a:r>
                      <a:r>
                        <a:rPr lang="en-US" sz="1600" b="1" kern="0" baseline="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de l’étude de faisabilité</a:t>
                      </a:r>
                      <a:endParaRPr lang="en-US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366850527"/>
                  </a:ext>
                </a:extLst>
              </a:tr>
              <a:tr h="1063446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en-US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600" kern="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PROJET DE MISE EN PLACE DES STATIONS D’ARRET ET DE REPOS LE LONG DES ROUTES FAISANT PARTIE DES CORRIDOR CENTRAL ET NORD</a:t>
                      </a:r>
                      <a:endParaRPr lang="en-US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25,4</a:t>
                      </a:r>
                      <a:endParaRPr lang="en-US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CEETRACO, 2024</a:t>
                      </a:r>
                      <a:endParaRPr lang="en-US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09214863"/>
                  </a:ext>
                </a:extLst>
              </a:tr>
              <a:tr h="1648565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en-US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600" kern="0" dirty="0"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CONSTRUCTION DU CHEMIN DE FER UVINZA-MUSONGATI- GITEGA (126 KM)</a:t>
                      </a:r>
                      <a:endParaRPr lang="en-US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0" dirty="0"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1433,35</a:t>
                      </a:r>
                      <a:endParaRPr lang="en-US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en-US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736330030"/>
                  </a:ext>
                </a:extLst>
              </a:tr>
            </a:tbl>
          </a:graphicData>
        </a:graphic>
      </p:graphicFrame>
      <p:sp>
        <p:nvSpPr>
          <p:cNvPr id="7" name="Titre 1">
            <a:extLst>
              <a:ext uri="{FF2B5EF4-FFF2-40B4-BE49-F238E27FC236}">
                <a16:creationId xmlns:a16="http://schemas.microsoft.com/office/drawing/2014/main" id="{BC5B85BC-82D0-4303-A88E-4F3A797E08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28248" y="1014519"/>
            <a:ext cx="7061076" cy="711199"/>
          </a:xfrm>
        </p:spPr>
        <p:txBody>
          <a:bodyPr>
            <a:normAutofit/>
          </a:bodyPr>
          <a:lstStyle/>
          <a:p>
            <a:pPr algn="ctr"/>
            <a:r>
              <a:rPr lang="fr-FR" sz="2800" b="1" dirty="0">
                <a:solidFill>
                  <a:schemeClr val="accent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INFRASTRUCTURES ROUTIERES (4/4)</a:t>
            </a:r>
            <a:endParaRPr lang="en" sz="2800" b="1" dirty="0">
              <a:solidFill>
                <a:schemeClr val="accent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43826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208928" y="1352656"/>
            <a:ext cx="7404809" cy="680483"/>
          </a:xfrm>
        </p:spPr>
        <p:txBody>
          <a:bodyPr>
            <a:normAutofit/>
          </a:bodyPr>
          <a:lstStyle/>
          <a:p>
            <a:pPr algn="ctr"/>
            <a:r>
              <a:rPr lang="en-US" sz="2800" b="1" kern="0" dirty="0">
                <a:solidFill>
                  <a:schemeClr val="accent1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</a:rPr>
              <a:t>EAU (1/1)</a:t>
            </a:r>
            <a:endParaRPr lang="en" sz="2800" b="1" dirty="0">
              <a:solidFill>
                <a:schemeClr val="accent1"/>
              </a:solidFill>
            </a:endParaRPr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>
          <a:xfrm>
            <a:off x="-172533" y="1970019"/>
            <a:ext cx="11786271" cy="412900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fr-FR" dirty="0"/>
          </a:p>
          <a:p>
            <a:pPr marL="128016" lvl="1" indent="0" algn="just">
              <a:buNone/>
            </a:pPr>
            <a:endParaRPr lang="fr-FR" sz="8000" b="1" dirty="0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F9DB9664-3266-FE02-6493-C95D4357827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5637768"/>
              </p:ext>
            </p:extLst>
          </p:nvPr>
        </p:nvGraphicFramePr>
        <p:xfrm>
          <a:off x="192259" y="2270051"/>
          <a:ext cx="11709757" cy="43306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8174">
                  <a:extLst>
                    <a:ext uri="{9D8B030D-6E8A-4147-A177-3AD203B41FA5}">
                      <a16:colId xmlns:a16="http://schemas.microsoft.com/office/drawing/2014/main" val="2910162145"/>
                    </a:ext>
                  </a:extLst>
                </a:gridCol>
                <a:gridCol w="8003837">
                  <a:extLst>
                    <a:ext uri="{9D8B030D-6E8A-4147-A177-3AD203B41FA5}">
                      <a16:colId xmlns:a16="http://schemas.microsoft.com/office/drawing/2014/main" val="2271353936"/>
                    </a:ext>
                  </a:extLst>
                </a:gridCol>
                <a:gridCol w="1302488">
                  <a:extLst>
                    <a:ext uri="{9D8B030D-6E8A-4147-A177-3AD203B41FA5}">
                      <a16:colId xmlns:a16="http://schemas.microsoft.com/office/drawing/2014/main" val="1219329590"/>
                    </a:ext>
                  </a:extLst>
                </a:gridCol>
                <a:gridCol w="1955258">
                  <a:extLst>
                    <a:ext uri="{9D8B030D-6E8A-4147-A177-3AD203B41FA5}">
                      <a16:colId xmlns:a16="http://schemas.microsoft.com/office/drawing/2014/main" val="2953751058"/>
                    </a:ext>
                  </a:extLst>
                </a:gridCol>
              </a:tblGrid>
              <a:tr h="121873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N°</a:t>
                      </a:r>
                      <a:endParaRPr lang="en-US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Titre</a:t>
                      </a:r>
                      <a:r>
                        <a:rPr lang="en-US" sz="1600" b="1" kern="0" baseline="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du projet</a:t>
                      </a:r>
                      <a:endParaRPr lang="en-US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Coût estimatif</a:t>
                      </a:r>
                      <a:r>
                        <a:rPr lang="en-US" sz="1600" b="1" kern="0" baseline="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="1" kern="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(en million</a:t>
                      </a:r>
                      <a:r>
                        <a:rPr lang="en-US" sz="1600" b="1" kern="0" baseline="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="1" kern="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USD)</a:t>
                      </a:r>
                      <a:endParaRPr lang="en-US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Auteur</a:t>
                      </a:r>
                      <a:r>
                        <a:rPr lang="en-US" sz="1600" b="1" kern="0" baseline="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de l’étude de faisabilité</a:t>
                      </a:r>
                      <a:endParaRPr lang="en-US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366850527"/>
                  </a:ext>
                </a:extLst>
              </a:tr>
              <a:tr h="933099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  <a:endParaRPr lang="en-US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600" kern="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TRAVAUX DE CAPTAGE, TRAITEMENT ET DISTRIBUTION DE L’EAU POTABLE DE LA RIVIERE RUVUBU DANS LA VILLE DE GITEGA.</a:t>
                      </a:r>
                      <a:endParaRPr lang="en-US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55</a:t>
                      </a:r>
                      <a:endParaRPr lang="en-US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ARTELIA , 2024</a:t>
                      </a:r>
                      <a:endParaRPr lang="en-US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736330030"/>
                  </a:ext>
                </a:extLst>
              </a:tr>
              <a:tr h="1065151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19</a:t>
                      </a:r>
                      <a:endParaRPr lang="en-US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600" kern="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CONSTRUCTION D’UNE USINE DE TRAITEMENT ET DE DISTRIBUTION DE L’EAU POTABLE DANS LES QUARTIERS SUD DE BUJUMBURA.</a:t>
                      </a:r>
                      <a:endParaRPr lang="en-US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50</a:t>
                      </a:r>
                      <a:endParaRPr lang="en-US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Witteveen Bos, 2015</a:t>
                      </a:r>
                      <a:endParaRPr lang="en-US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928415744"/>
                  </a:ext>
                </a:extLst>
              </a:tr>
              <a:tr h="1113616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en-US" sz="16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600" kern="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RENFORCEMENT DES RESEAUX D’ADDUCTION EN EAU POTABLE DANS LES CENTRES DE KIRUNDO, CANKUZO ET MAKAMBA</a:t>
                      </a:r>
                      <a:endParaRPr lang="en-US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4,7</a:t>
                      </a:r>
                      <a:endParaRPr lang="en-US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0" dirty="0">
                          <a:solidFill>
                            <a:srgbClr val="000000"/>
                          </a:solidFill>
                          <a:effectLst/>
                          <a:latin typeface="Tahoma" panose="020B060403050404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REGIDESO, 2022</a:t>
                      </a:r>
                      <a:endParaRPr lang="en-US" sz="16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6909754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145934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15296</TotalTime>
  <Words>1730</Words>
  <Application>Microsoft Office PowerPoint</Application>
  <PresentationFormat>Grand écran</PresentationFormat>
  <Paragraphs>338</Paragraphs>
  <Slides>22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8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22</vt:i4>
      </vt:variant>
    </vt:vector>
  </HeadingPairs>
  <TitlesOfParts>
    <vt:vector size="31" baseType="lpstr">
      <vt:lpstr>Arial</vt:lpstr>
      <vt:lpstr>Calibri</vt:lpstr>
      <vt:lpstr>Calibri Light</vt:lpstr>
      <vt:lpstr>Candara</vt:lpstr>
      <vt:lpstr>Comic Sans MS</vt:lpstr>
      <vt:lpstr>Tahoma</vt:lpstr>
      <vt:lpstr>Times New Roman</vt:lpstr>
      <vt:lpstr>Wingdings</vt:lpstr>
      <vt:lpstr>Office Theme</vt:lpstr>
      <vt:lpstr>PROJETS PRIORITAIRES EN QUETE DE FINANCEMENT</vt:lpstr>
      <vt:lpstr>Présentation PowerPoint</vt:lpstr>
      <vt:lpstr>I. INTRODUCTION</vt:lpstr>
      <vt:lpstr>Présentation PowerPoint</vt:lpstr>
      <vt:lpstr>INFRASTRUCTURES ROUTIERES (1/4)</vt:lpstr>
      <vt:lpstr>INFRASTRUCTURES ROUTIERES (2/4)</vt:lpstr>
      <vt:lpstr>INFRASTRUCTURES ROUTIERES (3/4)</vt:lpstr>
      <vt:lpstr>INFRASTRUCTURES ROUTIERES (4/4)</vt:lpstr>
      <vt:lpstr>EAU (1/1)</vt:lpstr>
      <vt:lpstr>NOUVELLES TECHNOLOGIES /TIC (1/1)</vt:lpstr>
      <vt:lpstr>EDUCATION (1/1)</vt:lpstr>
      <vt:lpstr>AGRICULTURE ET ELEVAGE (1/1) </vt:lpstr>
      <vt:lpstr>INFRASTRUCTURES SOCIO-ECONOMIQUES (1/2) </vt:lpstr>
      <vt:lpstr>INFRASTRUCTURES SOCIO-ECONOMIQUES (2/2)</vt:lpstr>
      <vt:lpstr>TRANSPORT AERIEN ET MARITIME (1/1)</vt:lpstr>
      <vt:lpstr>COMMERCE ET TOURISME (1/1)</vt:lpstr>
      <vt:lpstr>Présentation PowerPoint</vt:lpstr>
      <vt:lpstr>Présentation PowerPoint</vt:lpstr>
      <vt:lpstr>Présentation PowerPoint</vt:lpstr>
      <vt:lpstr>IV.CONCLUSION (1/2)</vt:lpstr>
      <vt:lpstr>IV.CONCLUSION (1/2)</vt:lpstr>
      <vt:lpstr>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atbes</dc:creator>
  <cp:lastModifiedBy>Utilisateur</cp:lastModifiedBy>
  <cp:revision>1153</cp:revision>
  <cp:lastPrinted>2024-12-03T15:38:09Z</cp:lastPrinted>
  <dcterms:created xsi:type="dcterms:W3CDTF">2022-07-09T12:04:52Z</dcterms:created>
  <dcterms:modified xsi:type="dcterms:W3CDTF">2024-12-04T07:58:13Z</dcterms:modified>
</cp:coreProperties>
</file>